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46"/>
  </p:notesMasterIdLst>
  <p:sldIdLst>
    <p:sldId id="256" r:id="rId5"/>
    <p:sldId id="308" r:id="rId6"/>
    <p:sldId id="263" r:id="rId7"/>
    <p:sldId id="258" r:id="rId8"/>
    <p:sldId id="259" r:id="rId9"/>
    <p:sldId id="260" r:id="rId10"/>
    <p:sldId id="298" r:id="rId11"/>
    <p:sldId id="305" r:id="rId12"/>
    <p:sldId id="261" r:id="rId13"/>
    <p:sldId id="307" r:id="rId14"/>
    <p:sldId id="303" r:id="rId15"/>
    <p:sldId id="304" r:id="rId16"/>
    <p:sldId id="301" r:id="rId17"/>
    <p:sldId id="265" r:id="rId18"/>
    <p:sldId id="273" r:id="rId19"/>
    <p:sldId id="274" r:id="rId20"/>
    <p:sldId id="276" r:id="rId21"/>
    <p:sldId id="275" r:id="rId22"/>
    <p:sldId id="309" r:id="rId23"/>
    <p:sldId id="277" r:id="rId24"/>
    <p:sldId id="278" r:id="rId25"/>
    <p:sldId id="279" r:id="rId26"/>
    <p:sldId id="280" r:id="rId27"/>
    <p:sldId id="281" r:id="rId28"/>
    <p:sldId id="282" r:id="rId29"/>
    <p:sldId id="283" r:id="rId30"/>
    <p:sldId id="293" r:id="rId31"/>
    <p:sldId id="294" r:id="rId32"/>
    <p:sldId id="266" r:id="rId33"/>
    <p:sldId id="267" r:id="rId34"/>
    <p:sldId id="268" r:id="rId35"/>
    <p:sldId id="269" r:id="rId36"/>
    <p:sldId id="296" r:id="rId37"/>
    <p:sldId id="271" r:id="rId38"/>
    <p:sldId id="270" r:id="rId39"/>
    <p:sldId id="272" r:id="rId40"/>
    <p:sldId id="284" r:id="rId41"/>
    <p:sldId id="306" r:id="rId42"/>
    <p:sldId id="297" r:id="rId43"/>
    <p:sldId id="289" r:id="rId44"/>
    <p:sldId id="290"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kS3xy2/14wnhjwFk2ifJQQn0e2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B74"/>
    <a:srgbClr val="BED9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4" autoAdjust="0"/>
    <p:restoredTop sz="94663"/>
  </p:normalViewPr>
  <p:slideViewPr>
    <p:cSldViewPr snapToGrid="0">
      <p:cViewPr varScale="1">
        <p:scale>
          <a:sx n="69" d="100"/>
          <a:sy n="69"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7" name="Google Shape;13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84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068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744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0" name="Google Shape;2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5483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499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3" name="Google Shape;29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1" name="Google Shape;3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6" name="Google Shape;31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9" name="Google Shape;30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2" name="Google Shape;3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092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4032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4" name="Google Shape;32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32" name="Google Shape;33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0" name="Google Shape;34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47" name="Google Shape;34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4" name="Google Shape;35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2" name="Google Shape;36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0" name="Google Shape;3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5898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2694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4" name="Google Shape;23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1" name="Google Shape;2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8" name="Google Shape;24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244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3" name="Google Shape;2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ImPACT – Immediate Post-concussive Assessment and Cognitive Testing – 20 = 30 minute computer based test helps measure aspects of cognitive function, ie, attention span, working memory, sustained and selective attention span.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SCAT5 – 13y/o and older; Scoring includes:  Red Flags, Memory Assessment/Maddocks Q’s, GCS, Cervical Spine Assessment, Sx Evaluation, Cognitive Screening, Balance Examination, Delayed Recall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DANA – Psychological testing, “The Brain Thermometer” – FDA cleared suite of cognitive and psych assessments for subtle and acute changes in cognitive resilience and speed.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VOMS – Vestibular/Ocular-Motor Screening – Designed at UPMC to eval the systems in charge of integrating balance, vision, and movement, only requires a tape measure and metronome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BESS – Outcome measure of postural stability/deficits;  scores increase with age and ankle instability.  Hands off the iliac creates, opens eyes, stumbles/flexes at the hip &gt;30 degrees, lifting forefoot.  20 second trials</a:t>
            </a:r>
            <a:endParaRPr dirty="0"/>
          </a:p>
        </p:txBody>
      </p:sp>
      <p:sp>
        <p:nvSpPr>
          <p:cNvPr id="280" name="Google Shape;28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4005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8" name="Google Shape;3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760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1" name="Google Shape;15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2" name="Google Shape;41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7" name="Google Shape;41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0" name="Google Shape;1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9" name="Google Shape;16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0" name="Google Shape;2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622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0" name="Google Shape;2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976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1" name="Google Shape;1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1595269" y="1122363"/>
            <a:ext cx="9001462"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4800"/>
              <a:buFont typeface="Arial"/>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7"/>
          <p:cNvSpPr txBox="1">
            <a:spLocks noGrp="1"/>
          </p:cNvSpPr>
          <p:nvPr>
            <p:ph type="subTitle" idx="1"/>
          </p:nvPr>
        </p:nvSpPr>
        <p:spPr>
          <a:xfrm>
            <a:off x="1595269" y="3602038"/>
            <a:ext cx="9001462"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SzPts val="2400"/>
              <a:buNone/>
              <a:defRPr sz="2400"/>
            </a:lvl1pPr>
            <a:lvl2pPr lvl="1" algn="ctr">
              <a:lnSpc>
                <a:spcPct val="120000"/>
              </a:lnSpc>
              <a:spcBef>
                <a:spcPts val="500"/>
              </a:spcBef>
              <a:spcAft>
                <a:spcPts val="0"/>
              </a:spcAft>
              <a:buSzPts val="2000"/>
              <a:buNone/>
              <a:defRPr sz="20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Clr>
                <a:schemeClr val="lt1"/>
              </a:buClr>
              <a:buSzPts val="1600"/>
              <a:buNone/>
              <a:defRPr sz="1600"/>
            </a:lvl6pPr>
            <a:lvl7pPr lvl="6" algn="ctr">
              <a:lnSpc>
                <a:spcPct val="120000"/>
              </a:lnSpc>
              <a:spcBef>
                <a:spcPts val="500"/>
              </a:spcBef>
              <a:spcAft>
                <a:spcPts val="0"/>
              </a:spcAft>
              <a:buClr>
                <a:schemeClr val="lt1"/>
              </a:buClr>
              <a:buSzPts val="1600"/>
              <a:buNone/>
              <a:defRPr sz="1600"/>
            </a:lvl7pPr>
            <a:lvl8pPr lvl="7" algn="ctr">
              <a:lnSpc>
                <a:spcPct val="120000"/>
              </a:lnSpc>
              <a:spcBef>
                <a:spcPts val="500"/>
              </a:spcBef>
              <a:spcAft>
                <a:spcPts val="0"/>
              </a:spcAft>
              <a:buClr>
                <a:schemeClr val="lt1"/>
              </a:buClr>
              <a:buSzPts val="1600"/>
              <a:buNone/>
              <a:defRPr sz="1600"/>
            </a:lvl8pPr>
            <a:lvl9pPr lvl="8" algn="ctr">
              <a:lnSpc>
                <a:spcPct val="120000"/>
              </a:lnSpc>
              <a:spcBef>
                <a:spcPts val="500"/>
              </a:spcBef>
              <a:spcAft>
                <a:spcPts val="0"/>
              </a:spcAft>
              <a:buClr>
                <a:schemeClr val="lt1"/>
              </a:buClr>
              <a:buSzPts val="1600"/>
              <a:buNone/>
              <a:defRPr sz="1600"/>
            </a:lvl9pPr>
          </a:lstStyle>
          <a:p>
            <a:endParaRPr/>
          </a:p>
        </p:txBody>
      </p:sp>
      <p:sp>
        <p:nvSpPr>
          <p:cNvPr id="16" name="Google Shape;16;p3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7" name="Google Shape;17;p3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8" name="Google Shape;18;p3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0"/>
        <p:cNvGrpSpPr/>
        <p:nvPr/>
      </p:nvGrpSpPr>
      <p:grpSpPr>
        <a:xfrm>
          <a:off x="0" y="0"/>
          <a:ext cx="0" cy="0"/>
          <a:chOff x="0" y="0"/>
          <a:chExt cx="0" cy="0"/>
        </a:xfrm>
      </p:grpSpPr>
      <p:sp>
        <p:nvSpPr>
          <p:cNvPr id="71" name="Google Shape;71;p46"/>
          <p:cNvSpPr txBox="1">
            <a:spLocks noGrp="1"/>
          </p:cNvSpPr>
          <p:nvPr>
            <p:ph type="title"/>
          </p:nvPr>
        </p:nvSpPr>
        <p:spPr>
          <a:xfrm>
            <a:off x="913806" y="4289372"/>
            <a:ext cx="10367564" cy="81935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6"/>
          <p:cNvSpPr>
            <a:spLocks noGrp="1"/>
          </p:cNvSpPr>
          <p:nvPr>
            <p:ph type="pic" idx="2"/>
          </p:nvPr>
        </p:nvSpPr>
        <p:spPr>
          <a:xfrm>
            <a:off x="913806" y="621321"/>
            <a:ext cx="10367564" cy="3379735"/>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73" name="Google Shape;73;p46"/>
          <p:cNvSpPr txBox="1">
            <a:spLocks noGrp="1"/>
          </p:cNvSpPr>
          <p:nvPr>
            <p:ph type="body" idx="1"/>
          </p:nvPr>
        </p:nvSpPr>
        <p:spPr>
          <a:xfrm>
            <a:off x="913795" y="5108728"/>
            <a:ext cx="10365998" cy="682472"/>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74" name="Google Shape;74;p4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5" name="Google Shape;75;p4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4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7"/>
        <p:cNvGrpSpPr/>
        <p:nvPr/>
      </p:nvGrpSpPr>
      <p:grpSpPr>
        <a:xfrm>
          <a:off x="0" y="0"/>
          <a:ext cx="0" cy="0"/>
          <a:chOff x="0" y="0"/>
          <a:chExt cx="0" cy="0"/>
        </a:xfrm>
      </p:grpSpPr>
      <p:sp>
        <p:nvSpPr>
          <p:cNvPr id="78" name="Google Shape;78;p47"/>
          <p:cNvSpPr txBox="1">
            <a:spLocks noGrp="1"/>
          </p:cNvSpPr>
          <p:nvPr>
            <p:ph type="title"/>
          </p:nvPr>
        </p:nvSpPr>
        <p:spPr>
          <a:xfrm>
            <a:off x="913795" y="609600"/>
            <a:ext cx="10353762" cy="342485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7"/>
          <p:cNvSpPr txBox="1">
            <a:spLocks noGrp="1"/>
          </p:cNvSpPr>
          <p:nvPr>
            <p:ph type="body" idx="1"/>
          </p:nvPr>
        </p:nvSpPr>
        <p:spPr>
          <a:xfrm>
            <a:off x="913795" y="4204820"/>
            <a:ext cx="10353761" cy="1592186"/>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80" name="Google Shape;80;p47"/>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1" name="Google Shape;81;p47"/>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47"/>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3"/>
        <p:cNvGrpSpPr/>
        <p:nvPr/>
      </p:nvGrpSpPr>
      <p:grpSpPr>
        <a:xfrm>
          <a:off x="0" y="0"/>
          <a:ext cx="0" cy="0"/>
          <a:chOff x="0" y="0"/>
          <a:chExt cx="0" cy="0"/>
        </a:xfrm>
      </p:grpSpPr>
      <p:sp>
        <p:nvSpPr>
          <p:cNvPr id="84" name="Google Shape;84;p48"/>
          <p:cNvSpPr txBox="1">
            <a:spLocks noGrp="1"/>
          </p:cNvSpPr>
          <p:nvPr>
            <p:ph type="title"/>
          </p:nvPr>
        </p:nvSpPr>
        <p:spPr>
          <a:xfrm>
            <a:off x="1446212" y="609600"/>
            <a:ext cx="9302752" cy="29929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8"/>
          <p:cNvSpPr txBox="1">
            <a:spLocks noGrp="1"/>
          </p:cNvSpPr>
          <p:nvPr>
            <p:ph type="body" idx="1"/>
          </p:nvPr>
        </p:nvSpPr>
        <p:spPr>
          <a:xfrm>
            <a:off x="1720644" y="3610032"/>
            <a:ext cx="8752299" cy="426812"/>
          </a:xfrm>
          <a:prstGeom prst="rect">
            <a:avLst/>
          </a:prstGeom>
          <a:noFill/>
          <a:ln>
            <a:noFill/>
          </a:ln>
        </p:spPr>
        <p:txBody>
          <a:bodyPr spcFirstLastPara="1" wrap="square" lIns="91425" tIns="45700" rIns="91425" bIns="45700" anchor="t" anchorCtr="0">
            <a:normAutofit/>
          </a:bodyPr>
          <a:lstStyle>
            <a:lvl1pPr marL="457200" lvl="0" indent="-228600" algn="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86" name="Google Shape;86;p48"/>
          <p:cNvSpPr txBox="1">
            <a:spLocks noGrp="1"/>
          </p:cNvSpPr>
          <p:nvPr>
            <p:ph type="body" idx="2"/>
          </p:nvPr>
        </p:nvSpPr>
        <p:spPr>
          <a:xfrm>
            <a:off x="913794" y="4204821"/>
            <a:ext cx="10353762" cy="1586380"/>
          </a:xfrm>
          <a:prstGeom prst="rect">
            <a:avLst/>
          </a:prstGeom>
          <a:noFill/>
          <a:ln>
            <a:noFill/>
          </a:ln>
        </p:spPr>
        <p:txBody>
          <a:bodyPr spcFirstLastPara="1" wrap="square" lIns="91425" tIns="45700" rIns="91425" bIns="45700" anchor="ctr"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87" name="Google Shape;87;p4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8" name="Google Shape;88;p4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9" name="Google Shape;89;p4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
        <p:nvSpPr>
          <p:cNvPr id="90" name="Google Shape;90;p48"/>
          <p:cNvSpPr txBox="1"/>
          <p:nvPr/>
        </p:nvSpPr>
        <p:spPr>
          <a:xfrm>
            <a:off x="836612" y="735241"/>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8000"/>
              <a:buFont typeface="Arial"/>
              <a:buNone/>
            </a:pPr>
            <a:r>
              <a:rPr lang="en-US" sz="8000" b="0" cap="none" dirty="0">
                <a:solidFill>
                  <a:schemeClr val="lt1"/>
                </a:solidFill>
                <a:latin typeface="Arial"/>
                <a:ea typeface="Arial"/>
                <a:cs typeface="Arial"/>
                <a:sym typeface="Arial"/>
              </a:rPr>
              <a:t>“</a:t>
            </a:r>
            <a:endParaRPr dirty="0"/>
          </a:p>
        </p:txBody>
      </p:sp>
      <p:sp>
        <p:nvSpPr>
          <p:cNvPr id="91" name="Google Shape;91;p48"/>
          <p:cNvSpPr txBox="1"/>
          <p:nvPr/>
        </p:nvSpPr>
        <p:spPr>
          <a:xfrm>
            <a:off x="10657956" y="2972093"/>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8000"/>
              <a:buFont typeface="Arial"/>
              <a:buNone/>
            </a:pPr>
            <a:r>
              <a:rPr lang="en-US" sz="8000" b="0" cap="none" dirty="0">
                <a:solidFill>
                  <a:schemeClr val="lt1"/>
                </a:solidFill>
                <a:latin typeface="Arial"/>
                <a:ea typeface="Arial"/>
                <a:cs typeface="Arial"/>
                <a:sym typeface="Arial"/>
              </a:rPr>
              <a:t>”</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2"/>
        <p:cNvGrpSpPr/>
        <p:nvPr/>
      </p:nvGrpSpPr>
      <p:grpSpPr>
        <a:xfrm>
          <a:off x="0" y="0"/>
          <a:ext cx="0" cy="0"/>
          <a:chOff x="0" y="0"/>
          <a:chExt cx="0" cy="0"/>
        </a:xfrm>
      </p:grpSpPr>
      <p:sp>
        <p:nvSpPr>
          <p:cNvPr id="93" name="Google Shape;93;p49"/>
          <p:cNvSpPr txBox="1">
            <a:spLocks noGrp="1"/>
          </p:cNvSpPr>
          <p:nvPr>
            <p:ph type="title"/>
          </p:nvPr>
        </p:nvSpPr>
        <p:spPr>
          <a:xfrm>
            <a:off x="913806" y="2126942"/>
            <a:ext cx="10355327" cy="2511835"/>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9"/>
          <p:cNvSpPr txBox="1">
            <a:spLocks noGrp="1"/>
          </p:cNvSpPr>
          <p:nvPr>
            <p:ph type="body" idx="1"/>
          </p:nvPr>
        </p:nvSpPr>
        <p:spPr>
          <a:xfrm>
            <a:off x="913794" y="4650556"/>
            <a:ext cx="10353763" cy="1140644"/>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95" name="Google Shape;95;p4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6" name="Google Shape;96;p4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97" name="Google Shape;97;p4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98"/>
        <p:cNvGrpSpPr/>
        <p:nvPr/>
      </p:nvGrpSpPr>
      <p:grpSpPr>
        <a:xfrm>
          <a:off x="0" y="0"/>
          <a:ext cx="0" cy="0"/>
          <a:chOff x="0" y="0"/>
          <a:chExt cx="0" cy="0"/>
        </a:xfrm>
      </p:grpSpPr>
      <p:sp>
        <p:nvSpPr>
          <p:cNvPr id="99" name="Google Shape;99;p50"/>
          <p:cNvSpPr txBox="1">
            <a:spLocks noGrp="1"/>
          </p:cNvSpPr>
          <p:nvPr>
            <p:ph type="title"/>
          </p:nvPr>
        </p:nvSpPr>
        <p:spPr>
          <a:xfrm>
            <a:off x="913794" y="609600"/>
            <a:ext cx="1035376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50"/>
          <p:cNvSpPr txBox="1">
            <a:spLocks noGrp="1"/>
          </p:cNvSpPr>
          <p:nvPr>
            <p:ph type="body" idx="1"/>
          </p:nvPr>
        </p:nvSpPr>
        <p:spPr>
          <a:xfrm>
            <a:off x="913794" y="2088319"/>
            <a:ext cx="3298956" cy="823305"/>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400"/>
              <a:buNone/>
              <a:defRPr sz="24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01" name="Google Shape;101;p50"/>
          <p:cNvSpPr txBox="1">
            <a:spLocks noGrp="1"/>
          </p:cNvSpPr>
          <p:nvPr>
            <p:ph type="body" idx="2"/>
          </p:nvPr>
        </p:nvSpPr>
        <p:spPr>
          <a:xfrm>
            <a:off x="913794" y="2911624"/>
            <a:ext cx="3298956"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02" name="Google Shape;102;p50"/>
          <p:cNvSpPr txBox="1">
            <a:spLocks noGrp="1"/>
          </p:cNvSpPr>
          <p:nvPr>
            <p:ph type="body" idx="3"/>
          </p:nvPr>
        </p:nvSpPr>
        <p:spPr>
          <a:xfrm>
            <a:off x="4444878" y="2088320"/>
            <a:ext cx="3298558"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400"/>
              <a:buNone/>
              <a:defRPr sz="24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03" name="Google Shape;103;p50"/>
          <p:cNvSpPr txBox="1">
            <a:spLocks noGrp="1"/>
          </p:cNvSpPr>
          <p:nvPr>
            <p:ph type="body" idx="4"/>
          </p:nvPr>
        </p:nvSpPr>
        <p:spPr>
          <a:xfrm>
            <a:off x="4444878" y="2911624"/>
            <a:ext cx="3299821"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04" name="Google Shape;104;p50"/>
          <p:cNvSpPr txBox="1">
            <a:spLocks noGrp="1"/>
          </p:cNvSpPr>
          <p:nvPr>
            <p:ph type="body" idx="5"/>
          </p:nvPr>
        </p:nvSpPr>
        <p:spPr>
          <a:xfrm>
            <a:off x="7973298" y="2088320"/>
            <a:ext cx="3291211" cy="823304"/>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400"/>
              <a:buNone/>
              <a:defRPr sz="24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05" name="Google Shape;105;p50"/>
          <p:cNvSpPr txBox="1">
            <a:spLocks noGrp="1"/>
          </p:cNvSpPr>
          <p:nvPr>
            <p:ph type="body" idx="6"/>
          </p:nvPr>
        </p:nvSpPr>
        <p:spPr>
          <a:xfrm>
            <a:off x="7976346" y="2911624"/>
            <a:ext cx="3291211" cy="2879576"/>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06" name="Google Shape;106;p5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7" name="Google Shape;107;p5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08" name="Google Shape;108;p5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09"/>
        <p:cNvGrpSpPr/>
        <p:nvPr/>
      </p:nvGrpSpPr>
      <p:grpSpPr>
        <a:xfrm>
          <a:off x="0" y="0"/>
          <a:ext cx="0" cy="0"/>
          <a:chOff x="0" y="0"/>
          <a:chExt cx="0" cy="0"/>
        </a:xfrm>
      </p:grpSpPr>
      <p:sp>
        <p:nvSpPr>
          <p:cNvPr id="110" name="Google Shape;110;p51"/>
          <p:cNvSpPr txBox="1">
            <a:spLocks noGrp="1"/>
          </p:cNvSpPr>
          <p:nvPr>
            <p:ph type="title"/>
          </p:nvPr>
        </p:nvSpPr>
        <p:spPr>
          <a:xfrm>
            <a:off x="913795" y="609600"/>
            <a:ext cx="10353762"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51"/>
          <p:cNvSpPr txBox="1">
            <a:spLocks noGrp="1"/>
          </p:cNvSpPr>
          <p:nvPr>
            <p:ph type="body" idx="1"/>
          </p:nvPr>
        </p:nvSpPr>
        <p:spPr>
          <a:xfrm>
            <a:off x="913795" y="4195899"/>
            <a:ext cx="3298955"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000"/>
              <a:buNone/>
              <a:defRPr sz="20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2" name="Google Shape;112;p51"/>
          <p:cNvSpPr>
            <a:spLocks noGrp="1"/>
          </p:cNvSpPr>
          <p:nvPr>
            <p:ph type="pic" idx="2"/>
          </p:nvPr>
        </p:nvSpPr>
        <p:spPr>
          <a:xfrm>
            <a:off x="1092020" y="2298987"/>
            <a:ext cx="2940050"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13" name="Google Shape;113;p51"/>
          <p:cNvSpPr txBox="1">
            <a:spLocks noGrp="1"/>
          </p:cNvSpPr>
          <p:nvPr>
            <p:ph type="body" idx="3"/>
          </p:nvPr>
        </p:nvSpPr>
        <p:spPr>
          <a:xfrm>
            <a:off x="913795" y="4772161"/>
            <a:ext cx="3298955" cy="101903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14" name="Google Shape;114;p51"/>
          <p:cNvSpPr txBox="1">
            <a:spLocks noGrp="1"/>
          </p:cNvSpPr>
          <p:nvPr>
            <p:ph type="body" idx="4"/>
          </p:nvPr>
        </p:nvSpPr>
        <p:spPr>
          <a:xfrm>
            <a:off x="4442701" y="4195899"/>
            <a:ext cx="3298983"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000"/>
              <a:buNone/>
              <a:defRPr sz="20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5" name="Google Shape;115;p51"/>
          <p:cNvSpPr>
            <a:spLocks noGrp="1"/>
          </p:cNvSpPr>
          <p:nvPr>
            <p:ph type="pic" idx="5"/>
          </p:nvPr>
        </p:nvSpPr>
        <p:spPr>
          <a:xfrm>
            <a:off x="4568996" y="2298987"/>
            <a:ext cx="2930525"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16" name="Google Shape;116;p51"/>
          <p:cNvSpPr txBox="1">
            <a:spLocks noGrp="1"/>
          </p:cNvSpPr>
          <p:nvPr>
            <p:ph type="body" idx="6"/>
          </p:nvPr>
        </p:nvSpPr>
        <p:spPr>
          <a:xfrm>
            <a:off x="4441348" y="4772160"/>
            <a:ext cx="3300336" cy="1019038"/>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17" name="Google Shape;117;p51"/>
          <p:cNvSpPr txBox="1">
            <a:spLocks noGrp="1"/>
          </p:cNvSpPr>
          <p:nvPr>
            <p:ph type="body" idx="7"/>
          </p:nvPr>
        </p:nvSpPr>
        <p:spPr>
          <a:xfrm>
            <a:off x="7973423" y="4195899"/>
            <a:ext cx="3289900" cy="576262"/>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1000"/>
              </a:spcBef>
              <a:spcAft>
                <a:spcPts val="0"/>
              </a:spcAft>
              <a:buSzPts val="2000"/>
              <a:buNone/>
              <a:defRPr sz="2000" b="0">
                <a:solidFill>
                  <a:schemeClr val="l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118" name="Google Shape;118;p51"/>
          <p:cNvSpPr>
            <a:spLocks noGrp="1"/>
          </p:cNvSpPr>
          <p:nvPr>
            <p:ph type="pic" idx="8"/>
          </p:nvPr>
        </p:nvSpPr>
        <p:spPr>
          <a:xfrm>
            <a:off x="8152803" y="2298987"/>
            <a:ext cx="2932113" cy="1524000"/>
          </a:xfrm>
          <a:prstGeom prst="roundRect">
            <a:avLst>
              <a:gd name="adj" fmla="val 0"/>
            </a:avLst>
          </a:prstGeom>
          <a:noFill/>
          <a:ln w="14605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119" name="Google Shape;119;p51"/>
          <p:cNvSpPr txBox="1">
            <a:spLocks noGrp="1"/>
          </p:cNvSpPr>
          <p:nvPr>
            <p:ph type="body" idx="9"/>
          </p:nvPr>
        </p:nvSpPr>
        <p:spPr>
          <a:xfrm>
            <a:off x="7973298" y="4772161"/>
            <a:ext cx="3294258" cy="101903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400"/>
              <a:buNone/>
              <a:defRPr sz="1400"/>
            </a:lvl1pPr>
            <a:lvl2pPr marL="914400" lvl="1" indent="-228600" algn="l">
              <a:lnSpc>
                <a:spcPct val="120000"/>
              </a:lnSpc>
              <a:spcBef>
                <a:spcPts val="500"/>
              </a:spcBef>
              <a:spcAft>
                <a:spcPts val="0"/>
              </a:spcAft>
              <a:buSzPts val="1200"/>
              <a:buNone/>
              <a:defRPr sz="1200"/>
            </a:lvl2pPr>
            <a:lvl3pPr marL="1371600" lvl="2" indent="-228600" algn="l">
              <a:lnSpc>
                <a:spcPct val="120000"/>
              </a:lnSpc>
              <a:spcBef>
                <a:spcPts val="500"/>
              </a:spcBef>
              <a:spcAft>
                <a:spcPts val="0"/>
              </a:spcAft>
              <a:buSzPts val="1000"/>
              <a:buNone/>
              <a:defRPr sz="1000"/>
            </a:lvl3pPr>
            <a:lvl4pPr marL="1828800" lvl="3" indent="-228600" algn="l">
              <a:lnSpc>
                <a:spcPct val="120000"/>
              </a:lnSpc>
              <a:spcBef>
                <a:spcPts val="500"/>
              </a:spcBef>
              <a:spcAft>
                <a:spcPts val="0"/>
              </a:spcAft>
              <a:buSzPts val="900"/>
              <a:buNone/>
              <a:defRPr sz="900"/>
            </a:lvl4pPr>
            <a:lvl5pPr marL="2286000" lvl="4" indent="-228600" algn="l">
              <a:lnSpc>
                <a:spcPct val="120000"/>
              </a:lnSpc>
              <a:spcBef>
                <a:spcPts val="500"/>
              </a:spcBef>
              <a:spcAft>
                <a:spcPts val="0"/>
              </a:spcAft>
              <a:buSzPts val="900"/>
              <a:buNone/>
              <a:defRPr sz="900"/>
            </a:lvl5pPr>
            <a:lvl6pPr marL="2743200" lvl="5" indent="-228600" algn="l">
              <a:lnSpc>
                <a:spcPct val="120000"/>
              </a:lnSpc>
              <a:spcBef>
                <a:spcPts val="500"/>
              </a:spcBef>
              <a:spcAft>
                <a:spcPts val="0"/>
              </a:spcAft>
              <a:buClr>
                <a:schemeClr val="lt1"/>
              </a:buClr>
              <a:buSzPts val="900"/>
              <a:buNone/>
              <a:defRPr sz="900"/>
            </a:lvl6pPr>
            <a:lvl7pPr marL="3200400" lvl="6" indent="-228600" algn="l">
              <a:lnSpc>
                <a:spcPct val="120000"/>
              </a:lnSpc>
              <a:spcBef>
                <a:spcPts val="500"/>
              </a:spcBef>
              <a:spcAft>
                <a:spcPts val="0"/>
              </a:spcAft>
              <a:buClr>
                <a:schemeClr val="lt1"/>
              </a:buClr>
              <a:buSzPts val="900"/>
              <a:buNone/>
              <a:defRPr sz="900"/>
            </a:lvl7pPr>
            <a:lvl8pPr marL="3657600" lvl="7" indent="-228600" algn="l">
              <a:lnSpc>
                <a:spcPct val="120000"/>
              </a:lnSpc>
              <a:spcBef>
                <a:spcPts val="500"/>
              </a:spcBef>
              <a:spcAft>
                <a:spcPts val="0"/>
              </a:spcAft>
              <a:buClr>
                <a:schemeClr val="lt1"/>
              </a:buClr>
              <a:buSzPts val="900"/>
              <a:buNone/>
              <a:defRPr sz="900"/>
            </a:lvl8pPr>
            <a:lvl9pPr marL="4114800" lvl="8" indent="-228600" algn="l">
              <a:lnSpc>
                <a:spcPct val="120000"/>
              </a:lnSpc>
              <a:spcBef>
                <a:spcPts val="500"/>
              </a:spcBef>
              <a:spcAft>
                <a:spcPts val="0"/>
              </a:spcAft>
              <a:buClr>
                <a:schemeClr val="lt1"/>
              </a:buClr>
              <a:buSzPts val="900"/>
              <a:buNone/>
              <a:defRPr sz="900"/>
            </a:lvl9pPr>
          </a:lstStyle>
          <a:p>
            <a:endParaRPr/>
          </a:p>
        </p:txBody>
      </p:sp>
      <p:sp>
        <p:nvSpPr>
          <p:cNvPr id="120" name="Google Shape;120;p5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1" name="Google Shape;121;p51"/>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2" name="Google Shape;122;p5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52"/>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52"/>
          <p:cNvSpPr txBox="1">
            <a:spLocks noGrp="1"/>
          </p:cNvSpPr>
          <p:nvPr>
            <p:ph type="body" idx="1"/>
          </p:nvPr>
        </p:nvSpPr>
        <p:spPr>
          <a:xfrm rot="5400000">
            <a:off x="4243108" y="-1233249"/>
            <a:ext cx="3695136" cy="10353762"/>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26" name="Google Shape;126;p5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7" name="Google Shape;127;p52"/>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28" name="Google Shape;128;p5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53"/>
          <p:cNvSpPr txBox="1">
            <a:spLocks noGrp="1"/>
          </p:cNvSpPr>
          <p:nvPr>
            <p:ph type="title"/>
          </p:nvPr>
        </p:nvSpPr>
        <p:spPr>
          <a:xfrm rot="5400000">
            <a:off x="7405428" y="1929071"/>
            <a:ext cx="5181601" cy="25426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4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3"/>
          <p:cNvSpPr txBox="1">
            <a:spLocks noGrp="1"/>
          </p:cNvSpPr>
          <p:nvPr>
            <p:ph type="body" idx="1"/>
          </p:nvPr>
        </p:nvSpPr>
        <p:spPr>
          <a:xfrm rot="5400000">
            <a:off x="2152346" y="-628953"/>
            <a:ext cx="5181601" cy="765870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132" name="Google Shape;132;p5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3" name="Google Shape;133;p53"/>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34" name="Google Shape;134;p5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22" name="Google Shape;22;p38"/>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3" name="Google Shape;23;p38"/>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4" name="Google Shape;24;p38"/>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1229244" y="657226"/>
            <a:ext cx="9733512" cy="285273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1229244" y="3602038"/>
            <a:ext cx="9733512" cy="1500187"/>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2400"/>
              <a:buNone/>
              <a:defRPr sz="2400">
                <a:solidFill>
                  <a:schemeClr val="lt1"/>
                </a:solidFill>
              </a:defRPr>
            </a:lvl1pPr>
            <a:lvl2pPr marL="914400" lvl="1" indent="-228600" algn="l">
              <a:lnSpc>
                <a:spcPct val="120000"/>
              </a:lnSpc>
              <a:spcBef>
                <a:spcPts val="500"/>
              </a:spcBef>
              <a:spcAft>
                <a:spcPts val="0"/>
              </a:spcAft>
              <a:buSzPts val="2000"/>
              <a:buNone/>
              <a:defRPr sz="2000">
                <a:solidFill>
                  <a:schemeClr val="lt1"/>
                </a:solidFill>
              </a:defRPr>
            </a:lvl2pPr>
            <a:lvl3pPr marL="1371600" lvl="2" indent="-228600" algn="l">
              <a:lnSpc>
                <a:spcPct val="120000"/>
              </a:lnSpc>
              <a:spcBef>
                <a:spcPts val="500"/>
              </a:spcBef>
              <a:spcAft>
                <a:spcPts val="0"/>
              </a:spcAft>
              <a:buSzPts val="1800"/>
              <a:buNone/>
              <a:defRPr sz="1800">
                <a:solidFill>
                  <a:schemeClr val="lt1"/>
                </a:solidFill>
              </a:defRPr>
            </a:lvl3pPr>
            <a:lvl4pPr marL="1828800" lvl="3" indent="-228600" algn="l">
              <a:lnSpc>
                <a:spcPct val="120000"/>
              </a:lnSpc>
              <a:spcBef>
                <a:spcPts val="500"/>
              </a:spcBef>
              <a:spcAft>
                <a:spcPts val="0"/>
              </a:spcAft>
              <a:buSzPts val="1600"/>
              <a:buNone/>
              <a:defRPr sz="1600">
                <a:solidFill>
                  <a:schemeClr val="lt1"/>
                </a:solidFill>
              </a:defRPr>
            </a:lvl4pPr>
            <a:lvl5pPr marL="2286000" lvl="4" indent="-228600" algn="l">
              <a:lnSpc>
                <a:spcPct val="120000"/>
              </a:lnSpc>
              <a:spcBef>
                <a:spcPts val="500"/>
              </a:spcBef>
              <a:spcAft>
                <a:spcPts val="0"/>
              </a:spcAft>
              <a:buSzPts val="1600"/>
              <a:buNone/>
              <a:defRPr sz="1600">
                <a:solidFill>
                  <a:schemeClr val="lt1"/>
                </a:solidFill>
              </a:defRPr>
            </a:lvl5pPr>
            <a:lvl6pPr marL="2743200" lvl="5" indent="-228600" algn="l">
              <a:lnSpc>
                <a:spcPct val="120000"/>
              </a:lnSpc>
              <a:spcBef>
                <a:spcPts val="500"/>
              </a:spcBef>
              <a:spcAft>
                <a:spcPts val="0"/>
              </a:spcAft>
              <a:buClr>
                <a:schemeClr val="lt1"/>
              </a:buClr>
              <a:buSzPts val="1600"/>
              <a:buNone/>
              <a:defRPr sz="1600">
                <a:solidFill>
                  <a:schemeClr val="lt1"/>
                </a:solidFill>
              </a:defRPr>
            </a:lvl6pPr>
            <a:lvl7pPr marL="3200400" lvl="6" indent="-228600" algn="l">
              <a:lnSpc>
                <a:spcPct val="120000"/>
              </a:lnSpc>
              <a:spcBef>
                <a:spcPts val="500"/>
              </a:spcBef>
              <a:spcAft>
                <a:spcPts val="0"/>
              </a:spcAft>
              <a:buClr>
                <a:schemeClr val="lt1"/>
              </a:buClr>
              <a:buSzPts val="1600"/>
              <a:buNone/>
              <a:defRPr sz="1600">
                <a:solidFill>
                  <a:schemeClr val="lt1"/>
                </a:solidFill>
              </a:defRPr>
            </a:lvl7pPr>
            <a:lvl8pPr marL="3657600" lvl="7" indent="-228600" algn="l">
              <a:lnSpc>
                <a:spcPct val="120000"/>
              </a:lnSpc>
              <a:spcBef>
                <a:spcPts val="500"/>
              </a:spcBef>
              <a:spcAft>
                <a:spcPts val="0"/>
              </a:spcAft>
              <a:buClr>
                <a:schemeClr val="lt1"/>
              </a:buClr>
              <a:buSzPts val="1600"/>
              <a:buNone/>
              <a:defRPr sz="1600">
                <a:solidFill>
                  <a:schemeClr val="lt1"/>
                </a:solidFill>
              </a:defRPr>
            </a:lvl8pPr>
            <a:lvl9pPr marL="4114800" lvl="8" indent="-228600" algn="l">
              <a:lnSpc>
                <a:spcPct val="120000"/>
              </a:lnSpc>
              <a:spcBef>
                <a:spcPts val="500"/>
              </a:spcBef>
              <a:spcAft>
                <a:spcPts val="0"/>
              </a:spcAft>
              <a:buClr>
                <a:schemeClr val="lt1"/>
              </a:buClr>
              <a:buSzPts val="1600"/>
              <a:buNone/>
              <a:defRPr sz="1600">
                <a:solidFill>
                  <a:schemeClr val="lt1"/>
                </a:solidFill>
              </a:defRPr>
            </a:lvl9pPr>
          </a:lstStyle>
          <a:p>
            <a:endParaRPr/>
          </a:p>
        </p:txBody>
      </p:sp>
      <p:sp>
        <p:nvSpPr>
          <p:cNvPr id="28" name="Google Shape;28;p39"/>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9" name="Google Shape;29;p39"/>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0" name="Google Shape;30;p39"/>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913795" y="2088319"/>
            <a:ext cx="5106004" cy="370288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34" name="Google Shape;34;p40"/>
          <p:cNvSpPr txBox="1">
            <a:spLocks noGrp="1"/>
          </p:cNvSpPr>
          <p:nvPr>
            <p:ph type="body" idx="2"/>
          </p:nvPr>
        </p:nvSpPr>
        <p:spPr>
          <a:xfrm>
            <a:off x="6173403" y="2088319"/>
            <a:ext cx="5094154" cy="370288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35" name="Google Shape;35;p40"/>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40"/>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7" name="Google Shape;37;p40"/>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41"/>
          <p:cNvSpPr txBox="1">
            <a:spLocks noGrp="1"/>
          </p:cNvSpPr>
          <p:nvPr>
            <p:ph type="title"/>
          </p:nvPr>
        </p:nvSpPr>
        <p:spPr>
          <a:xfrm>
            <a:off x="913795" y="609600"/>
            <a:ext cx="10353761"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1"/>
          <p:cNvSpPr txBox="1">
            <a:spLocks noGrp="1"/>
          </p:cNvSpPr>
          <p:nvPr>
            <p:ph type="body" idx="1"/>
          </p:nvPr>
        </p:nvSpPr>
        <p:spPr>
          <a:xfrm>
            <a:off x="1141804" y="2088320"/>
            <a:ext cx="4879199"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41" name="Google Shape;41;p41"/>
          <p:cNvSpPr txBox="1">
            <a:spLocks noGrp="1"/>
          </p:cNvSpPr>
          <p:nvPr>
            <p:ph type="body" idx="2"/>
          </p:nvPr>
        </p:nvSpPr>
        <p:spPr>
          <a:xfrm>
            <a:off x="913795" y="2912232"/>
            <a:ext cx="5107208" cy="287896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42" name="Google Shape;42;p41"/>
          <p:cNvSpPr txBox="1">
            <a:spLocks noGrp="1"/>
          </p:cNvSpPr>
          <p:nvPr>
            <p:ph type="body" idx="3"/>
          </p:nvPr>
        </p:nvSpPr>
        <p:spPr>
          <a:xfrm>
            <a:off x="6402003" y="2088320"/>
            <a:ext cx="4865554"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400"/>
              <a:buNone/>
              <a:defRPr sz="2400" b="1"/>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Clr>
                <a:schemeClr val="lt1"/>
              </a:buClr>
              <a:buSzPts val="1600"/>
              <a:buNone/>
              <a:defRPr sz="1600" b="1"/>
            </a:lvl6pPr>
            <a:lvl7pPr marL="3200400" lvl="6" indent="-228600" algn="l">
              <a:lnSpc>
                <a:spcPct val="120000"/>
              </a:lnSpc>
              <a:spcBef>
                <a:spcPts val="500"/>
              </a:spcBef>
              <a:spcAft>
                <a:spcPts val="0"/>
              </a:spcAft>
              <a:buClr>
                <a:schemeClr val="lt1"/>
              </a:buClr>
              <a:buSzPts val="1600"/>
              <a:buNone/>
              <a:defRPr sz="1600" b="1"/>
            </a:lvl7pPr>
            <a:lvl8pPr marL="3657600" lvl="7" indent="-228600" algn="l">
              <a:lnSpc>
                <a:spcPct val="120000"/>
              </a:lnSpc>
              <a:spcBef>
                <a:spcPts val="500"/>
              </a:spcBef>
              <a:spcAft>
                <a:spcPts val="0"/>
              </a:spcAft>
              <a:buClr>
                <a:schemeClr val="lt1"/>
              </a:buClr>
              <a:buSzPts val="1600"/>
              <a:buNone/>
              <a:defRPr sz="1600" b="1"/>
            </a:lvl8pPr>
            <a:lvl9pPr marL="4114800" lvl="8" indent="-228600" algn="l">
              <a:lnSpc>
                <a:spcPct val="120000"/>
              </a:lnSpc>
              <a:spcBef>
                <a:spcPts val="500"/>
              </a:spcBef>
              <a:spcAft>
                <a:spcPts val="0"/>
              </a:spcAft>
              <a:buClr>
                <a:schemeClr val="lt1"/>
              </a:buClr>
              <a:buSzPts val="1600"/>
              <a:buNone/>
              <a:defRPr sz="1600" b="1"/>
            </a:lvl9pPr>
          </a:lstStyle>
          <a:p>
            <a:endParaRPr/>
          </a:p>
        </p:txBody>
      </p:sp>
      <p:sp>
        <p:nvSpPr>
          <p:cNvPr id="43" name="Google Shape;43;p41"/>
          <p:cNvSpPr txBox="1">
            <a:spLocks noGrp="1"/>
          </p:cNvSpPr>
          <p:nvPr>
            <p:ph type="body" idx="4"/>
          </p:nvPr>
        </p:nvSpPr>
        <p:spPr>
          <a:xfrm>
            <a:off x="6172200" y="2912232"/>
            <a:ext cx="5095357" cy="287896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44" name="Google Shape;44;p41"/>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5" name="Google Shape;45;p41"/>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6" name="Google Shape;46;p41"/>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42"/>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42"/>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0" name="Google Shape;50;p42"/>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1" name="Google Shape;51;p42"/>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43"/>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4" name="Google Shape;54;p43"/>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5" name="Google Shape;55;p43"/>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44"/>
          <p:cNvSpPr txBox="1">
            <a:spLocks noGrp="1"/>
          </p:cNvSpPr>
          <p:nvPr>
            <p:ph type="title"/>
          </p:nvPr>
        </p:nvSpPr>
        <p:spPr>
          <a:xfrm>
            <a:off x="917228" y="609600"/>
            <a:ext cx="3932237" cy="2362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44"/>
          <p:cNvSpPr txBox="1">
            <a:spLocks noGrp="1"/>
          </p:cNvSpPr>
          <p:nvPr>
            <p:ph type="body" idx="1"/>
          </p:nvPr>
        </p:nvSpPr>
        <p:spPr>
          <a:xfrm>
            <a:off x="5078064" y="609600"/>
            <a:ext cx="6189492" cy="518160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Clr>
                <a:schemeClr val="lt1"/>
              </a:buClr>
              <a:buSzPts val="1800"/>
              <a:buChar char="•"/>
              <a:defRPr/>
            </a:lvl6pPr>
            <a:lvl7pPr marL="3200400" lvl="6" indent="-342900" algn="l">
              <a:lnSpc>
                <a:spcPct val="120000"/>
              </a:lnSpc>
              <a:spcBef>
                <a:spcPts val="500"/>
              </a:spcBef>
              <a:spcAft>
                <a:spcPts val="0"/>
              </a:spcAft>
              <a:buClr>
                <a:schemeClr val="lt1"/>
              </a:buClr>
              <a:buSzPts val="1800"/>
              <a:buChar char="•"/>
              <a:defRPr/>
            </a:lvl7pPr>
            <a:lvl8pPr marL="3657600" lvl="7" indent="-342900" algn="l">
              <a:lnSpc>
                <a:spcPct val="120000"/>
              </a:lnSpc>
              <a:spcBef>
                <a:spcPts val="500"/>
              </a:spcBef>
              <a:spcAft>
                <a:spcPts val="0"/>
              </a:spcAft>
              <a:buClr>
                <a:schemeClr val="lt1"/>
              </a:buClr>
              <a:buSzPts val="1800"/>
              <a:buChar char="•"/>
              <a:defRPr/>
            </a:lvl8pPr>
            <a:lvl9pPr marL="4114800" lvl="8" indent="-342900" algn="l">
              <a:lnSpc>
                <a:spcPct val="120000"/>
              </a:lnSpc>
              <a:spcBef>
                <a:spcPts val="500"/>
              </a:spcBef>
              <a:spcAft>
                <a:spcPts val="0"/>
              </a:spcAft>
              <a:buClr>
                <a:schemeClr val="lt1"/>
              </a:buClr>
              <a:buSzPts val="1800"/>
              <a:buChar char="•"/>
              <a:defRPr/>
            </a:lvl9pPr>
          </a:lstStyle>
          <a:p>
            <a:endParaRPr/>
          </a:p>
        </p:txBody>
      </p:sp>
      <p:sp>
        <p:nvSpPr>
          <p:cNvPr id="59" name="Google Shape;59;p44"/>
          <p:cNvSpPr txBox="1">
            <a:spLocks noGrp="1"/>
          </p:cNvSpPr>
          <p:nvPr>
            <p:ph type="body" idx="2"/>
          </p:nvPr>
        </p:nvSpPr>
        <p:spPr>
          <a:xfrm>
            <a:off x="917228" y="2971800"/>
            <a:ext cx="3932237" cy="2819399"/>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60" name="Google Shape;60;p44"/>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1" name="Google Shape;61;p44"/>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2" name="Google Shape;62;p44"/>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45"/>
          <p:cNvSpPr txBox="1">
            <a:spLocks noGrp="1"/>
          </p:cNvSpPr>
          <p:nvPr>
            <p:ph type="title"/>
          </p:nvPr>
        </p:nvSpPr>
        <p:spPr>
          <a:xfrm>
            <a:off x="917227" y="609600"/>
            <a:ext cx="5929773" cy="2362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45"/>
          <p:cNvSpPr>
            <a:spLocks noGrp="1"/>
          </p:cNvSpPr>
          <p:nvPr>
            <p:ph type="pic" idx="2"/>
          </p:nvPr>
        </p:nvSpPr>
        <p:spPr>
          <a:xfrm>
            <a:off x="7424804" y="758881"/>
            <a:ext cx="3255356" cy="4883038"/>
          </a:xfrm>
          <a:prstGeom prst="rect">
            <a:avLst/>
          </a:prstGeom>
          <a:no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sp>
      <p:sp>
        <p:nvSpPr>
          <p:cNvPr id="66" name="Google Shape;66;p45"/>
          <p:cNvSpPr txBox="1">
            <a:spLocks noGrp="1"/>
          </p:cNvSpPr>
          <p:nvPr>
            <p:ph type="body" idx="1"/>
          </p:nvPr>
        </p:nvSpPr>
        <p:spPr>
          <a:xfrm>
            <a:off x="913794" y="2971800"/>
            <a:ext cx="5934950" cy="2819400"/>
          </a:xfrm>
          <a:prstGeom prst="rect">
            <a:avLst/>
          </a:prstGeom>
          <a:noFill/>
          <a:ln>
            <a:noFill/>
          </a:ln>
        </p:spPr>
        <p:txBody>
          <a:bodyPr spcFirstLastPara="1" wrap="square" lIns="91425" tIns="45700" rIns="91425" bIns="45700" anchor="t" anchorCtr="0">
            <a:normAutofit/>
          </a:bodyPr>
          <a:lstStyle>
            <a:lvl1pPr marL="457200" lvl="0" indent="-228600" algn="ctr">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Clr>
                <a:schemeClr val="lt1"/>
              </a:buClr>
              <a:buSzPts val="1000"/>
              <a:buNone/>
              <a:defRPr sz="1000"/>
            </a:lvl6pPr>
            <a:lvl7pPr marL="3200400" lvl="6" indent="-228600" algn="l">
              <a:lnSpc>
                <a:spcPct val="120000"/>
              </a:lnSpc>
              <a:spcBef>
                <a:spcPts val="500"/>
              </a:spcBef>
              <a:spcAft>
                <a:spcPts val="0"/>
              </a:spcAft>
              <a:buClr>
                <a:schemeClr val="lt1"/>
              </a:buClr>
              <a:buSzPts val="1000"/>
              <a:buNone/>
              <a:defRPr sz="1000"/>
            </a:lvl7pPr>
            <a:lvl8pPr marL="3657600" lvl="7" indent="-228600" algn="l">
              <a:lnSpc>
                <a:spcPct val="120000"/>
              </a:lnSpc>
              <a:spcBef>
                <a:spcPts val="500"/>
              </a:spcBef>
              <a:spcAft>
                <a:spcPts val="0"/>
              </a:spcAft>
              <a:buClr>
                <a:schemeClr val="lt1"/>
              </a:buClr>
              <a:buSzPts val="1000"/>
              <a:buNone/>
              <a:defRPr sz="1000"/>
            </a:lvl8pPr>
            <a:lvl9pPr marL="4114800" lvl="8" indent="-228600" algn="l">
              <a:lnSpc>
                <a:spcPct val="120000"/>
              </a:lnSpc>
              <a:spcBef>
                <a:spcPts val="500"/>
              </a:spcBef>
              <a:spcAft>
                <a:spcPts val="0"/>
              </a:spcAft>
              <a:buClr>
                <a:schemeClr val="lt1"/>
              </a:buClr>
              <a:buSzPts val="1000"/>
              <a:buNone/>
              <a:defRPr sz="1000"/>
            </a:lvl9pPr>
          </a:lstStyle>
          <a:p>
            <a:endParaRPr/>
          </a:p>
        </p:txBody>
      </p:sp>
      <p:sp>
        <p:nvSpPr>
          <p:cNvPr id="67" name="Google Shape;67;p45"/>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8" name="Google Shape;68;p45"/>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9" name="Google Shape;69;p45"/>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pic>
        <p:nvPicPr>
          <p:cNvPr id="6" name="Google Shape;6;p36" descr="A blue and yellow swirly border&#10;&#10;Description automatically generated with medium confidence"/>
          <p:cNvPicPr preferRelativeResize="0"/>
          <p:nvPr/>
        </p:nvPicPr>
        <p:blipFill rotWithShape="1">
          <a:blip r:embed="rId20">
            <a:alphaModFix/>
          </a:blip>
          <a:srcRect/>
          <a:stretch/>
        </p:blipFill>
        <p:spPr>
          <a:xfrm>
            <a:off x="-6096" y="0"/>
            <a:ext cx="12198096" cy="6868582"/>
          </a:xfrm>
          <a:prstGeom prst="rect">
            <a:avLst/>
          </a:prstGeom>
          <a:noFill/>
          <a:ln>
            <a:noFill/>
          </a:ln>
        </p:spPr>
      </p:pic>
      <p:sp>
        <p:nvSpPr>
          <p:cNvPr id="7" name="Google Shape;7;p36"/>
          <p:cNvSpPr txBox="1"/>
          <p:nvPr/>
        </p:nvSpPr>
        <p:spPr>
          <a:xfrm>
            <a:off x="7651531" y="6516415"/>
            <a:ext cx="4340773" cy="754012"/>
          </a:xfrm>
          <a:prstGeom prst="rect">
            <a:avLst/>
          </a:prstGeom>
          <a:noFill/>
          <a:ln>
            <a:noFill/>
          </a:ln>
        </p:spPr>
        <p:txBody>
          <a:bodyPr spcFirstLastPara="1" wrap="square" lIns="91425" tIns="45700" rIns="91425" bIns="45700" anchor="t" anchorCtr="0">
            <a:spAutoFit/>
          </a:bodyPr>
          <a:lstStyle/>
          <a:p>
            <a:pPr algn="r"/>
            <a:r>
              <a:rPr lang="en-US" sz="1100" dirty="0">
                <a:solidFill>
                  <a:schemeClr val="bg1"/>
                </a:solidFill>
              </a:rPr>
              <a:t>A Contemporary View of Concussion Diagnosis and Treatment</a:t>
            </a:r>
          </a:p>
          <a:p>
            <a:br>
              <a:rPr lang="en-US" sz="1100" dirty="0"/>
            </a:br>
            <a:endParaRPr lang="en-US" sz="1100" dirty="0"/>
          </a:p>
          <a:p>
            <a:pPr marL="0" marR="0" lvl="0" indent="0" algn="r" rtl="0">
              <a:spcBef>
                <a:spcPts val="0"/>
              </a:spcBef>
              <a:spcAft>
                <a:spcPts val="0"/>
              </a:spcAft>
              <a:buNone/>
            </a:pPr>
            <a:endParaRPr sz="1000" b="0" i="0" u="none" strike="noStrike" cap="none" dirty="0">
              <a:solidFill>
                <a:schemeClr val="lt1"/>
              </a:solidFill>
              <a:latin typeface="Arial"/>
              <a:ea typeface="Arial"/>
              <a:cs typeface="Arial"/>
              <a:sym typeface="Arial"/>
            </a:endParaRPr>
          </a:p>
        </p:txBody>
      </p:sp>
      <p:sp>
        <p:nvSpPr>
          <p:cNvPr id="8" name="Google Shape;8;p36"/>
          <p:cNvSpPr txBox="1">
            <a:spLocks noGrp="1"/>
          </p:cNvSpPr>
          <p:nvPr>
            <p:ph type="title"/>
          </p:nvPr>
        </p:nvSpPr>
        <p:spPr>
          <a:xfrm>
            <a:off x="913795" y="609600"/>
            <a:ext cx="10353761" cy="132632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3400"/>
              <a:buFont typeface="Arial"/>
              <a:buNone/>
              <a:defRPr sz="3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36"/>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4"/>
              </a:buClr>
              <a:buSzPts val="20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20000"/>
              </a:lnSpc>
              <a:spcBef>
                <a:spcPts val="500"/>
              </a:spcBef>
              <a:spcAft>
                <a:spcPts val="0"/>
              </a:spcAft>
              <a:buClr>
                <a:schemeClr val="accent4"/>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30200" algn="l" rtl="0">
              <a:lnSpc>
                <a:spcPct val="120000"/>
              </a:lnSpc>
              <a:spcBef>
                <a:spcPts val="500"/>
              </a:spcBef>
              <a:spcAft>
                <a:spcPts val="0"/>
              </a:spcAft>
              <a:buClr>
                <a:schemeClr val="accent4"/>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17500" algn="l" rtl="0">
              <a:lnSpc>
                <a:spcPct val="120000"/>
              </a:lnSpc>
              <a:spcBef>
                <a:spcPts val="500"/>
              </a:spcBef>
              <a:spcAft>
                <a:spcPts val="0"/>
              </a:spcAft>
              <a:buClr>
                <a:schemeClr val="accent4"/>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04800" algn="l" rtl="0">
              <a:lnSpc>
                <a:spcPct val="120000"/>
              </a:lnSpc>
              <a:spcBef>
                <a:spcPts val="500"/>
              </a:spcBef>
              <a:spcAft>
                <a:spcPts val="0"/>
              </a:spcAft>
              <a:buClr>
                <a:schemeClr val="accent4"/>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6pPr>
            <a:lvl7pPr marL="3200400" marR="0" lvl="6"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7pPr>
            <a:lvl8pPr marL="3657600" marR="0" lvl="7"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8pPr>
            <a:lvl9pPr marL="4114800" marR="0" lvl="8" indent="-304800" algn="l" rtl="0">
              <a:lnSpc>
                <a:spcPct val="12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9pPr>
          </a:lstStyle>
          <a:p>
            <a:endParaRPr/>
          </a:p>
        </p:txBody>
      </p:sp>
      <p:sp>
        <p:nvSpPr>
          <p:cNvPr id="10" name="Google Shape;10;p36"/>
          <p:cNvSpPr txBox="1">
            <a:spLocks noGrp="1"/>
          </p:cNvSpPr>
          <p:nvPr>
            <p:ph type="dt" idx="10"/>
          </p:nvPr>
        </p:nvSpPr>
        <p:spPr>
          <a:xfrm>
            <a:off x="7678736" y="5883275"/>
            <a:ext cx="27432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11" name="Google Shape;11;p36"/>
          <p:cNvSpPr txBox="1">
            <a:spLocks noGrp="1"/>
          </p:cNvSpPr>
          <p:nvPr>
            <p:ph type="ftr" idx="11"/>
          </p:nvPr>
        </p:nvSpPr>
        <p:spPr>
          <a:xfrm>
            <a:off x="913794" y="5883275"/>
            <a:ext cx="6672865"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dirty="0"/>
          </a:p>
        </p:txBody>
      </p:sp>
      <p:sp>
        <p:nvSpPr>
          <p:cNvPr id="12" name="Google Shape;12;p36"/>
          <p:cNvSpPr txBox="1">
            <a:spLocks noGrp="1"/>
          </p:cNvSpPr>
          <p:nvPr>
            <p:ph type="sldNum" idx="12"/>
          </p:nvPr>
        </p:nvSpPr>
        <p:spPr>
          <a:xfrm>
            <a:off x="10514011" y="5883275"/>
            <a:ext cx="75354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b="0" i="0" u="none" strike="noStrike" cap="none">
                <a:solidFill>
                  <a:schemeClr val="lt1"/>
                </a:solidFill>
                <a:latin typeface="Arial"/>
                <a:ea typeface="Arial"/>
                <a:cs typeface="Arial"/>
                <a:sym typeface="Arial"/>
              </a:defRPr>
            </a:lvl1pPr>
            <a:lvl2pPr marL="0" marR="0" lvl="1" indent="0" algn="r" rtl="0">
              <a:spcBef>
                <a:spcPts val="0"/>
              </a:spcBef>
              <a:buNone/>
              <a:defRPr sz="1000" b="0" i="0" u="none" strike="noStrike" cap="none">
                <a:solidFill>
                  <a:schemeClr val="lt1"/>
                </a:solidFill>
                <a:latin typeface="Arial"/>
                <a:ea typeface="Arial"/>
                <a:cs typeface="Arial"/>
                <a:sym typeface="Arial"/>
              </a:defRPr>
            </a:lvl2pPr>
            <a:lvl3pPr marL="0" marR="0" lvl="2" indent="0" algn="r" rtl="0">
              <a:spcBef>
                <a:spcPts val="0"/>
              </a:spcBef>
              <a:buNone/>
              <a:defRPr sz="1000" b="0" i="0" u="none" strike="noStrike" cap="none">
                <a:solidFill>
                  <a:schemeClr val="lt1"/>
                </a:solidFill>
                <a:latin typeface="Arial"/>
                <a:ea typeface="Arial"/>
                <a:cs typeface="Arial"/>
                <a:sym typeface="Arial"/>
              </a:defRPr>
            </a:lvl3pPr>
            <a:lvl4pPr marL="0" marR="0" lvl="3" indent="0" algn="r" rtl="0">
              <a:spcBef>
                <a:spcPts val="0"/>
              </a:spcBef>
              <a:buNone/>
              <a:defRPr sz="1000" b="0" i="0" u="none" strike="noStrike" cap="none">
                <a:solidFill>
                  <a:schemeClr val="lt1"/>
                </a:solidFill>
                <a:latin typeface="Arial"/>
                <a:ea typeface="Arial"/>
                <a:cs typeface="Arial"/>
                <a:sym typeface="Arial"/>
              </a:defRPr>
            </a:lvl4pPr>
            <a:lvl5pPr marL="0" marR="0" lvl="4" indent="0" algn="r" rtl="0">
              <a:spcBef>
                <a:spcPts val="0"/>
              </a:spcBef>
              <a:buNone/>
              <a:defRPr sz="1000" b="0" i="0" u="none" strike="noStrike" cap="none">
                <a:solidFill>
                  <a:schemeClr val="lt1"/>
                </a:solidFill>
                <a:latin typeface="Arial"/>
                <a:ea typeface="Arial"/>
                <a:cs typeface="Arial"/>
                <a:sym typeface="Arial"/>
              </a:defRPr>
            </a:lvl5pPr>
            <a:lvl6pPr marL="0" marR="0" lvl="5" indent="0" algn="r" rtl="0">
              <a:spcBef>
                <a:spcPts val="0"/>
              </a:spcBef>
              <a:buNone/>
              <a:defRPr sz="1000" b="0" i="0" u="none" strike="noStrike" cap="none">
                <a:solidFill>
                  <a:schemeClr val="lt1"/>
                </a:solidFill>
                <a:latin typeface="Arial"/>
                <a:ea typeface="Arial"/>
                <a:cs typeface="Arial"/>
                <a:sym typeface="Arial"/>
              </a:defRPr>
            </a:lvl6pPr>
            <a:lvl7pPr marL="0" marR="0" lvl="6" indent="0" algn="r" rtl="0">
              <a:spcBef>
                <a:spcPts val="0"/>
              </a:spcBef>
              <a:buNone/>
              <a:defRPr sz="1000" b="0" i="0" u="none" strike="noStrike" cap="none">
                <a:solidFill>
                  <a:schemeClr val="lt1"/>
                </a:solidFill>
                <a:latin typeface="Arial"/>
                <a:ea typeface="Arial"/>
                <a:cs typeface="Arial"/>
                <a:sym typeface="Arial"/>
              </a:defRPr>
            </a:lvl7pPr>
            <a:lvl8pPr marL="0" marR="0" lvl="7" indent="0" algn="r" rtl="0">
              <a:spcBef>
                <a:spcPts val="0"/>
              </a:spcBef>
              <a:buNone/>
              <a:defRPr sz="1000" b="0" i="0" u="none" strike="noStrike" cap="none">
                <a:solidFill>
                  <a:schemeClr val="lt1"/>
                </a:solidFill>
                <a:latin typeface="Arial"/>
                <a:ea typeface="Arial"/>
                <a:cs typeface="Arial"/>
                <a:sym typeface="Arial"/>
              </a:defRPr>
            </a:lvl8pPr>
            <a:lvl9pPr marL="0" marR="0" lvl="8" indent="0" algn="r" rtl="0">
              <a:spcBef>
                <a:spcPts val="0"/>
              </a:spcBef>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
          <p:cNvSpPr txBox="1">
            <a:spLocks noGrp="1"/>
          </p:cNvSpPr>
          <p:nvPr>
            <p:ph type="ctrTitle"/>
          </p:nvPr>
        </p:nvSpPr>
        <p:spPr>
          <a:xfrm>
            <a:off x="1595269" y="1122363"/>
            <a:ext cx="9001462"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Arial"/>
              <a:buNone/>
            </a:pPr>
            <a:r>
              <a:rPr lang="en-US" sz="6000" dirty="0"/>
              <a:t>WHAT YOU SEE IS WHAT YOU GET</a:t>
            </a:r>
            <a:endParaRPr dirty="0"/>
          </a:p>
        </p:txBody>
      </p:sp>
      <p:pic>
        <p:nvPicPr>
          <p:cNvPr id="4" name="Picture 3">
            <a:extLst>
              <a:ext uri="{FF2B5EF4-FFF2-40B4-BE49-F238E27FC236}">
                <a16:creationId xmlns:a16="http://schemas.microsoft.com/office/drawing/2014/main" id="{00A7A143-D91B-5A5F-8137-62DB1CF783D3}"/>
              </a:ext>
            </a:extLst>
          </p:cNvPr>
          <p:cNvPicPr>
            <a:picLocks noChangeAspect="1"/>
          </p:cNvPicPr>
          <p:nvPr/>
        </p:nvPicPr>
        <p:blipFill>
          <a:blip r:embed="rId3"/>
          <a:srcRect/>
          <a:stretch/>
        </p:blipFill>
        <p:spPr>
          <a:xfrm>
            <a:off x="2192" y="-5434"/>
            <a:ext cx="12188950" cy="6863434"/>
          </a:xfrm>
          <a:prstGeom prst="rect">
            <a:avLst/>
          </a:prstGeom>
        </p:spPr>
      </p:pic>
      <p:sp>
        <p:nvSpPr>
          <p:cNvPr id="5" name="TextBox 4">
            <a:extLst>
              <a:ext uri="{FF2B5EF4-FFF2-40B4-BE49-F238E27FC236}">
                <a16:creationId xmlns:a16="http://schemas.microsoft.com/office/drawing/2014/main" id="{CE43DF17-6F87-A145-316C-9AD4319B027E}"/>
              </a:ext>
            </a:extLst>
          </p:cNvPr>
          <p:cNvSpPr txBox="1"/>
          <p:nvPr/>
        </p:nvSpPr>
        <p:spPr>
          <a:xfrm>
            <a:off x="841663" y="789118"/>
            <a:ext cx="3543300" cy="400110"/>
          </a:xfrm>
          <a:prstGeom prst="rect">
            <a:avLst/>
          </a:prstGeom>
          <a:noFill/>
        </p:spPr>
        <p:txBody>
          <a:bodyPr wrap="square" rtlCol="0">
            <a:spAutoFit/>
          </a:bodyPr>
          <a:lstStyle/>
          <a:p>
            <a:r>
              <a:rPr lang="en-US" sz="2000" dirty="0">
                <a:solidFill>
                  <a:srgbClr val="990B6E"/>
                </a:solidFill>
              </a:rPr>
              <a:t>Kaylea M. Boutwell, MD</a:t>
            </a:r>
          </a:p>
        </p:txBody>
      </p:sp>
      <p:sp>
        <p:nvSpPr>
          <p:cNvPr id="6" name="TextBox 5">
            <a:extLst>
              <a:ext uri="{FF2B5EF4-FFF2-40B4-BE49-F238E27FC236}">
                <a16:creationId xmlns:a16="http://schemas.microsoft.com/office/drawing/2014/main" id="{6B128B9E-82AE-E37E-02E6-CF71BE18BDAF}"/>
              </a:ext>
            </a:extLst>
          </p:cNvPr>
          <p:cNvSpPr txBox="1"/>
          <p:nvPr/>
        </p:nvSpPr>
        <p:spPr>
          <a:xfrm>
            <a:off x="841663" y="3706971"/>
            <a:ext cx="5774290" cy="707886"/>
          </a:xfrm>
          <a:prstGeom prst="rect">
            <a:avLst/>
          </a:prstGeom>
          <a:noFill/>
        </p:spPr>
        <p:txBody>
          <a:bodyPr wrap="square" rtlCol="0">
            <a:spAutoFit/>
          </a:bodyPr>
          <a:lstStyle/>
          <a:p>
            <a:pPr algn="l"/>
            <a:r>
              <a:rPr lang="en-US" sz="2000" b="0" i="0" dirty="0">
                <a:solidFill>
                  <a:srgbClr val="990B6E"/>
                </a:solidFill>
                <a:effectLst/>
                <a:latin typeface="Arial" panose="020B0604020202020204" pitchFamily="34" charset="0"/>
              </a:rPr>
              <a:t>A CONTEMPORARY VIEW OF CONCUSSION</a:t>
            </a:r>
          </a:p>
          <a:p>
            <a:pPr algn="l"/>
            <a:r>
              <a:rPr lang="en-US" sz="2000" b="0" i="0" dirty="0">
                <a:solidFill>
                  <a:srgbClr val="990B6E"/>
                </a:solidFill>
                <a:effectLst/>
                <a:latin typeface="Arial" panose="020B0604020202020204" pitchFamily="34" charset="0"/>
              </a:rPr>
              <a:t>DIAGNOSIS AND TREATMENT</a:t>
            </a:r>
          </a:p>
        </p:txBody>
      </p:sp>
      <p:sp>
        <p:nvSpPr>
          <p:cNvPr id="7" name="TextBox 6">
            <a:extLst>
              <a:ext uri="{FF2B5EF4-FFF2-40B4-BE49-F238E27FC236}">
                <a16:creationId xmlns:a16="http://schemas.microsoft.com/office/drawing/2014/main" id="{25BA5977-63B3-C8B1-7798-76CEE74D2A92}"/>
              </a:ext>
            </a:extLst>
          </p:cNvPr>
          <p:cNvSpPr txBox="1"/>
          <p:nvPr/>
        </p:nvSpPr>
        <p:spPr>
          <a:xfrm>
            <a:off x="841663" y="1983780"/>
            <a:ext cx="5355937" cy="1754326"/>
          </a:xfrm>
          <a:prstGeom prst="rect">
            <a:avLst/>
          </a:prstGeom>
          <a:noFill/>
        </p:spPr>
        <p:txBody>
          <a:bodyPr wrap="square" rtlCol="0">
            <a:spAutoFit/>
          </a:bodyPr>
          <a:lstStyle/>
          <a:p>
            <a:pPr algn="l"/>
            <a:r>
              <a:rPr lang="en-US" sz="5400" b="1" i="0" dirty="0">
                <a:solidFill>
                  <a:srgbClr val="1839A8"/>
                </a:solidFill>
                <a:effectLst/>
                <a:latin typeface="Arial" panose="020B0604020202020204" pitchFamily="34" charset="0"/>
              </a:rPr>
              <a:t>THE </a:t>
            </a:r>
            <a:r>
              <a:rPr lang="en-US" sz="5400" b="1" i="0" dirty="0">
                <a:solidFill>
                  <a:schemeClr val="bg2">
                    <a:lumMod val="20000"/>
                    <a:lumOff val="80000"/>
                  </a:schemeClr>
                </a:solidFill>
                <a:effectLst/>
                <a:latin typeface="Arial" panose="020B0604020202020204" pitchFamily="34" charset="0"/>
              </a:rPr>
              <a:t>INVISIBLE</a:t>
            </a:r>
            <a:r>
              <a:rPr lang="en-US" sz="5400" b="1" i="0" dirty="0">
                <a:solidFill>
                  <a:srgbClr val="1839A8"/>
                </a:solidFill>
                <a:effectLst/>
                <a:latin typeface="Arial" panose="020B0604020202020204" pitchFamily="34" charset="0"/>
              </a:rPr>
              <a:t> INJURY</a:t>
            </a:r>
          </a:p>
        </p:txBody>
      </p:sp>
      <p:sp>
        <p:nvSpPr>
          <p:cNvPr id="8" name="TextBox 7">
            <a:extLst>
              <a:ext uri="{FF2B5EF4-FFF2-40B4-BE49-F238E27FC236}">
                <a16:creationId xmlns:a16="http://schemas.microsoft.com/office/drawing/2014/main" id="{0DF8A30D-670A-36C0-1AED-F149A4A9F873}"/>
              </a:ext>
            </a:extLst>
          </p:cNvPr>
          <p:cNvSpPr txBox="1"/>
          <p:nvPr/>
        </p:nvSpPr>
        <p:spPr>
          <a:xfrm>
            <a:off x="726616" y="4661389"/>
            <a:ext cx="10220784" cy="2323713"/>
          </a:xfrm>
          <a:prstGeom prst="rect">
            <a:avLst/>
          </a:prstGeom>
          <a:noFill/>
        </p:spPr>
        <p:txBody>
          <a:bodyPr wrap="square" rtlCol="0">
            <a:spAutoFit/>
          </a:bodyPr>
          <a:lstStyle/>
          <a:p>
            <a:pPr algn="l"/>
            <a:r>
              <a:rPr lang="en-US" sz="14500" b="1" i="0" dirty="0">
                <a:solidFill>
                  <a:schemeClr val="bg1">
                    <a:alpha val="19711"/>
                  </a:schemeClr>
                </a:solidFill>
                <a:effectLst/>
                <a:latin typeface="Arial" panose="020B0604020202020204" pitchFamily="34" charset="0"/>
              </a:rPr>
              <a:t>KMB.MD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body" idx="1"/>
          </p:nvPr>
        </p:nvSpPr>
        <p:spPr>
          <a:xfrm>
            <a:off x="913795" y="1907477"/>
            <a:ext cx="10353762" cy="3102238"/>
          </a:xfrm>
          <a:prstGeom prst="rect">
            <a:avLst/>
          </a:prstGeom>
          <a:noFill/>
          <a:ln>
            <a:noFill/>
          </a:ln>
        </p:spPr>
        <p:txBody>
          <a:bodyPr spcFirstLastPara="1" wrap="square" lIns="91425" tIns="45700" rIns="91425" bIns="45700" anchor="t" anchorCtr="0">
            <a:normAutofit fontScale="92500" lnSpcReduction="10000"/>
          </a:bodyPr>
          <a:lstStyle/>
          <a:p>
            <a:pPr marL="342900" lvl="0" algn="l" rtl="0">
              <a:lnSpc>
                <a:spcPct val="150000"/>
              </a:lnSpc>
              <a:spcBef>
                <a:spcPts val="0"/>
              </a:spcBef>
              <a:spcAft>
                <a:spcPts val="0"/>
              </a:spcAft>
              <a:buSzPts val="2000"/>
              <a:buFont typeface="Arial" panose="020B0604020202020204" pitchFamily="34" charset="0"/>
              <a:buChar char="•"/>
            </a:pPr>
            <a:r>
              <a:rPr lang="en-US" dirty="0"/>
              <a:t>“PCS” </a:t>
            </a:r>
          </a:p>
          <a:p>
            <a:pPr marL="800100" marR="0" lvl="1" indent="-342900" algn="l" defTabSz="914400" rtl="0" eaLnBrk="1" fontAlgn="auto" latinLnBrk="0" hangingPunct="1">
              <a:lnSpc>
                <a:spcPct val="150000"/>
              </a:lnSpc>
              <a:spcBef>
                <a:spcPts val="0"/>
              </a:spcBef>
              <a:spcAft>
                <a:spcPts val="0"/>
              </a:spcAft>
              <a:buClr>
                <a:srgbClr val="42BA97"/>
              </a:buClr>
              <a:buSzPts val="2000"/>
              <a:buFont typeface="Arial" panose="020B0604020202020204" pitchFamily="34" charset="0"/>
              <a:buChar char="•"/>
              <a:tabLst/>
              <a:defRPr/>
            </a:pPr>
            <a:r>
              <a:rPr kumimoji="0" lang="en-US" sz="1700" b="0" i="0" u="none" strike="noStrike" kern="0" cap="none" spc="0" normalizeH="0" baseline="0" noProof="0" dirty="0">
                <a:ln>
                  <a:noFill/>
                </a:ln>
                <a:solidFill>
                  <a:srgbClr val="335B74"/>
                </a:solidFill>
                <a:effectLst/>
                <a:uLnTx/>
                <a:uFillTx/>
                <a:latin typeface="Arial"/>
                <a:cs typeface="Arial"/>
                <a:sym typeface="Arial"/>
              </a:rPr>
              <a:t>Post-Concussion Syndrome</a:t>
            </a:r>
          </a:p>
          <a:p>
            <a:pPr marL="1257300" marR="0" lvl="2" indent="-342900" algn="l" defTabSz="914400" rtl="0" eaLnBrk="1" fontAlgn="auto" latinLnBrk="0" hangingPunct="1">
              <a:lnSpc>
                <a:spcPct val="150000"/>
              </a:lnSpc>
              <a:spcBef>
                <a:spcPts val="0"/>
              </a:spcBef>
              <a:spcAft>
                <a:spcPts val="0"/>
              </a:spcAft>
              <a:buClr>
                <a:srgbClr val="42BA97"/>
              </a:buClr>
              <a:buSzPts val="2000"/>
              <a:buFont typeface="Arial" panose="020B0604020202020204" pitchFamily="34" charset="0"/>
              <a:buChar char="•"/>
              <a:tabLst/>
              <a:defRPr/>
            </a:pPr>
            <a:r>
              <a:rPr kumimoji="0" lang="en-US" sz="1500" b="0" i="0" u="none" strike="noStrike" kern="0" cap="none" spc="0" normalizeH="0" baseline="0" noProof="0" dirty="0">
                <a:ln>
                  <a:noFill/>
                </a:ln>
                <a:solidFill>
                  <a:srgbClr val="335B74"/>
                </a:solidFill>
                <a:effectLst/>
                <a:uLnTx/>
                <a:uFillTx/>
                <a:latin typeface="Arial"/>
                <a:cs typeface="Arial"/>
                <a:sym typeface="Arial"/>
              </a:rPr>
              <a:t>“Rest is Best”</a:t>
            </a:r>
          </a:p>
          <a:p>
            <a:pPr marL="800100" marR="0" lvl="1" indent="-342900" algn="l" defTabSz="914400" rtl="0" eaLnBrk="1" fontAlgn="auto" latinLnBrk="0" hangingPunct="1">
              <a:lnSpc>
                <a:spcPct val="150000"/>
              </a:lnSpc>
              <a:spcBef>
                <a:spcPts val="0"/>
              </a:spcBef>
              <a:spcAft>
                <a:spcPts val="0"/>
              </a:spcAft>
              <a:buClr>
                <a:srgbClr val="42BA97"/>
              </a:buClr>
              <a:buSzPts val="2000"/>
              <a:buFont typeface="Arial" panose="020B0604020202020204" pitchFamily="34" charset="0"/>
              <a:buChar char="•"/>
              <a:tabLst/>
              <a:defRPr/>
            </a:pPr>
            <a:r>
              <a:rPr kumimoji="0" lang="en-US" sz="1700" b="0" i="0" u="none" strike="noStrike" kern="0" cap="none" spc="0" normalizeH="0" baseline="0" noProof="0" dirty="0">
                <a:ln>
                  <a:noFill/>
                </a:ln>
                <a:solidFill>
                  <a:srgbClr val="335B74"/>
                </a:solidFill>
                <a:effectLst/>
                <a:uLnTx/>
                <a:uFillTx/>
                <a:latin typeface="Arial"/>
                <a:cs typeface="Arial"/>
                <a:sym typeface="Arial"/>
              </a:rPr>
              <a:t>Persistent Concussion Symptoms</a:t>
            </a:r>
          </a:p>
          <a:p>
            <a:pPr marL="1257300" marR="0" lvl="2" indent="-342900" algn="l" defTabSz="914400" rtl="0" eaLnBrk="1" fontAlgn="auto" latinLnBrk="0" hangingPunct="1">
              <a:lnSpc>
                <a:spcPct val="150000"/>
              </a:lnSpc>
              <a:spcBef>
                <a:spcPts val="0"/>
              </a:spcBef>
              <a:spcAft>
                <a:spcPts val="0"/>
              </a:spcAft>
              <a:buClr>
                <a:srgbClr val="42BA97"/>
              </a:buClr>
              <a:buSzPts val="2000"/>
              <a:buFont typeface="Arial" panose="020B0604020202020204" pitchFamily="34" charset="0"/>
              <a:buChar char="•"/>
              <a:tabLst/>
              <a:defRPr/>
            </a:pPr>
            <a:r>
              <a:rPr kumimoji="0" lang="en-US" sz="1500" b="0" i="0" u="none" strike="noStrike" kern="0" cap="none" spc="0" normalizeH="0" baseline="0" noProof="0" dirty="0">
                <a:ln>
                  <a:noFill/>
                </a:ln>
                <a:solidFill>
                  <a:srgbClr val="335B74"/>
                </a:solidFill>
                <a:effectLst/>
                <a:uLnTx/>
                <a:uFillTx/>
                <a:latin typeface="Arial"/>
                <a:cs typeface="Arial"/>
                <a:sym typeface="Arial"/>
              </a:rPr>
              <a:t>“Return to Learn”</a:t>
            </a:r>
            <a:endParaRPr lang="en-US" dirty="0"/>
          </a:p>
          <a:p>
            <a:pPr marL="342900" lvl="0" algn="l" rtl="0">
              <a:lnSpc>
                <a:spcPct val="150000"/>
              </a:lnSpc>
              <a:spcBef>
                <a:spcPts val="0"/>
              </a:spcBef>
              <a:spcAft>
                <a:spcPts val="0"/>
              </a:spcAft>
              <a:buSzPts val="2000"/>
              <a:buFont typeface="Arial" panose="020B0604020202020204" pitchFamily="34" charset="0"/>
              <a:buChar char="•"/>
            </a:pPr>
            <a:r>
              <a:rPr lang="en-US" b="1" dirty="0"/>
              <a:t>“PSPC”</a:t>
            </a:r>
          </a:p>
          <a:p>
            <a:pPr marL="800100" lvl="1">
              <a:lnSpc>
                <a:spcPct val="150000"/>
              </a:lnSpc>
              <a:spcBef>
                <a:spcPts val="0"/>
              </a:spcBef>
              <a:buSzPts val="2000"/>
              <a:buFont typeface="Arial" panose="020B0604020202020204" pitchFamily="34" charset="0"/>
              <a:buChar char="•"/>
            </a:pPr>
            <a:r>
              <a:rPr lang="en-US" sz="2400" b="1" dirty="0"/>
              <a:t>Persistent Symptoms Post-Concussion</a:t>
            </a:r>
          </a:p>
          <a:p>
            <a:pPr marL="1257300" lvl="2">
              <a:lnSpc>
                <a:spcPct val="150000"/>
              </a:lnSpc>
              <a:spcBef>
                <a:spcPts val="0"/>
              </a:spcBef>
              <a:buSzPts val="2000"/>
              <a:buFont typeface="Arial" panose="020B0604020202020204" pitchFamily="34" charset="0"/>
              <a:buChar char="•"/>
            </a:pPr>
            <a:r>
              <a:rPr lang="en-US" sz="2200" b="1" dirty="0"/>
              <a:t>Symptom Specific Graduated Rehabilitation &amp; Exposure</a:t>
            </a:r>
          </a:p>
        </p:txBody>
      </p:sp>
      <p:sp>
        <p:nvSpPr>
          <p:cNvPr id="194" name="Google Shape;194;p6"/>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5" name="Google Shape;195;p6"/>
          <p:cNvSpPr txBox="1">
            <a:spLocks noGrp="1"/>
          </p:cNvSpPr>
          <p:nvPr>
            <p:ph type="title"/>
          </p:nvPr>
        </p:nvSpPr>
        <p:spPr>
          <a:xfrm>
            <a:off x="1076678" y="91660"/>
            <a:ext cx="10038644" cy="132632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br>
              <a:rPr lang="en-US" dirty="0"/>
            </a:br>
            <a:r>
              <a:rPr lang="en-US" dirty="0"/>
              <a:t>DEFINITIONS – “PCS” </a:t>
            </a:r>
            <a:r>
              <a:rPr lang="en-US" dirty="0">
                <a:sym typeface="Wingdings" panose="05000000000000000000" pitchFamily="2" charset="2"/>
              </a:rPr>
              <a:t> “PSPC”</a:t>
            </a:r>
            <a:br>
              <a:rPr lang="en-US" dirty="0"/>
            </a:br>
            <a:endParaRPr dirty="0"/>
          </a:p>
        </p:txBody>
      </p:sp>
    </p:spTree>
    <p:extLst>
      <p:ext uri="{BB962C8B-B14F-4D97-AF65-F5344CB8AC3E}">
        <p14:creationId xmlns:p14="http://schemas.microsoft.com/office/powerpoint/2010/main" val="108444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
                                            <p:txEl>
                                              <p:pRg st="5" end="5"/>
                                            </p:txEl>
                                          </p:spTgt>
                                        </p:tgtEl>
                                        <p:attrNameLst>
                                          <p:attrName>style.visibility</p:attrName>
                                        </p:attrNameLst>
                                      </p:cBhvr>
                                      <p:to>
                                        <p:strVal val="visible"/>
                                      </p:to>
                                    </p:set>
                                    <p:anim calcmode="lin" valueType="num">
                                      <p:cBhvr additive="base">
                                        <p:cTn id="7" dur="500" fill="hold"/>
                                        <p:tgtEl>
                                          <p:spTgt spid="19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3">
                                            <p:txEl>
                                              <p:pRg st="6" end="6"/>
                                            </p:txEl>
                                          </p:spTgt>
                                        </p:tgtEl>
                                        <p:attrNameLst>
                                          <p:attrName>style.visibility</p:attrName>
                                        </p:attrNameLst>
                                      </p:cBhvr>
                                      <p:to>
                                        <p:strVal val="visible"/>
                                      </p:to>
                                    </p:set>
                                    <p:anim calcmode="lin" valueType="num">
                                      <p:cBhvr additive="base">
                                        <p:cTn id="13" dur="500" fill="hold"/>
                                        <p:tgtEl>
                                          <p:spTgt spid="19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3">
                                            <p:txEl>
                                              <p:pRg st="7" end="7"/>
                                            </p:txEl>
                                          </p:spTgt>
                                        </p:tgtEl>
                                        <p:attrNameLst>
                                          <p:attrName>style.visibility</p:attrName>
                                        </p:attrNameLst>
                                      </p:cBhvr>
                                      <p:to>
                                        <p:strVal val="visible"/>
                                      </p:to>
                                    </p:set>
                                    <p:anim calcmode="lin" valueType="num">
                                      <p:cBhvr additive="base">
                                        <p:cTn id="19" dur="500" fill="hold"/>
                                        <p:tgtEl>
                                          <p:spTgt spid="19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body" idx="1"/>
          </p:nvPr>
        </p:nvSpPr>
        <p:spPr>
          <a:xfrm>
            <a:off x="913795" y="1907477"/>
            <a:ext cx="10353762" cy="3918136"/>
          </a:xfrm>
          <a:prstGeom prst="rect">
            <a:avLst/>
          </a:prstGeom>
          <a:noFill/>
          <a:ln>
            <a:noFill/>
          </a:ln>
        </p:spPr>
        <p:txBody>
          <a:bodyPr spcFirstLastPara="1" wrap="square" lIns="91425" tIns="45700" rIns="91425" bIns="45700" anchor="t" anchorCtr="0">
            <a:normAutofit fontScale="85000" lnSpcReduction="10000"/>
          </a:bodyPr>
          <a:lstStyle/>
          <a:p>
            <a:pPr marL="342900" lvl="0" algn="l" rtl="0">
              <a:lnSpc>
                <a:spcPct val="150000"/>
              </a:lnSpc>
              <a:spcBef>
                <a:spcPts val="0"/>
              </a:spcBef>
              <a:spcAft>
                <a:spcPts val="0"/>
              </a:spcAft>
              <a:buSzPts val="2000"/>
              <a:buFont typeface="Arial" panose="020B0604020202020204" pitchFamily="34" charset="0"/>
              <a:buChar char="•"/>
            </a:pPr>
            <a:r>
              <a:rPr lang="en-US" b="1" dirty="0"/>
              <a:t>Persistent Symptoms Post-Concussion (PSPC) </a:t>
            </a:r>
            <a:r>
              <a:rPr lang="en-US" dirty="0"/>
              <a:t>is defined by </a:t>
            </a:r>
            <a:r>
              <a:rPr lang="en-US" b="1" dirty="0"/>
              <a:t>symptoms</a:t>
            </a:r>
            <a:r>
              <a:rPr lang="en-US" dirty="0"/>
              <a:t> lasting </a:t>
            </a:r>
            <a:r>
              <a:rPr lang="en-US" b="1" dirty="0"/>
              <a:t>&gt; 30 days</a:t>
            </a:r>
          </a:p>
          <a:p>
            <a:pPr marL="342900">
              <a:lnSpc>
                <a:spcPct val="150000"/>
              </a:lnSpc>
              <a:spcBef>
                <a:spcPts val="0"/>
              </a:spcBef>
              <a:buSzPts val="2000"/>
              <a:buFont typeface="Arial" panose="020B0604020202020204" pitchFamily="34" charset="0"/>
              <a:buChar char="•"/>
            </a:pPr>
            <a:r>
              <a:rPr lang="en-US" b="1" dirty="0"/>
              <a:t>30 – 45% of patients persist</a:t>
            </a:r>
            <a:r>
              <a:rPr lang="en-US" dirty="0"/>
              <a:t> when old</a:t>
            </a:r>
            <a:r>
              <a:rPr lang="en-US" b="1" dirty="0"/>
              <a:t> “watch, wait, rest” </a:t>
            </a:r>
            <a:r>
              <a:rPr lang="en-US" dirty="0"/>
              <a:t>methods employed  </a:t>
            </a:r>
          </a:p>
          <a:p>
            <a:pPr marL="342900">
              <a:lnSpc>
                <a:spcPct val="150000"/>
              </a:lnSpc>
              <a:spcBef>
                <a:spcPts val="0"/>
              </a:spcBef>
              <a:buSzPts val="2000"/>
              <a:buFont typeface="Arial" panose="020B0604020202020204" pitchFamily="34" charset="0"/>
              <a:buChar char="•"/>
            </a:pPr>
            <a:r>
              <a:rPr lang="en-US" b="1" dirty="0"/>
              <a:t>Early treatment is key </a:t>
            </a:r>
            <a:r>
              <a:rPr lang="en-US" dirty="0"/>
              <a:t>to limiting duration and severity of symptoms, and is </a:t>
            </a:r>
            <a:r>
              <a:rPr lang="en-US" b="1" dirty="0"/>
              <a:t>proven to prevent the </a:t>
            </a:r>
            <a:r>
              <a:rPr lang="en-US" b="1" i="1" dirty="0"/>
              <a:t>majority</a:t>
            </a:r>
            <a:r>
              <a:rPr lang="en-US" b="1" dirty="0"/>
              <a:t> of conversions</a:t>
            </a:r>
            <a:r>
              <a:rPr lang="en-US" dirty="0"/>
              <a:t> to PSPC </a:t>
            </a:r>
          </a:p>
          <a:p>
            <a:pPr marL="342900">
              <a:lnSpc>
                <a:spcPct val="150000"/>
              </a:lnSpc>
              <a:buSzPts val="2000"/>
              <a:buFont typeface="Arial" panose="020B0604020202020204" pitchFamily="34" charset="0"/>
              <a:buChar char="•"/>
            </a:pPr>
            <a:r>
              <a:rPr lang="en-US" b="1" dirty="0"/>
              <a:t>After PSPC </a:t>
            </a:r>
            <a:r>
              <a:rPr lang="en-US" dirty="0"/>
              <a:t>diagnosed, research shows us that it is only following identification of causes, and </a:t>
            </a:r>
            <a:r>
              <a:rPr lang="en-US" b="1" dirty="0"/>
              <a:t>initiation of targeted treatment </a:t>
            </a:r>
            <a:r>
              <a:rPr lang="en-US" dirty="0"/>
              <a:t>for specific type of PSPC, do </a:t>
            </a:r>
            <a:r>
              <a:rPr lang="en-US" b="1" dirty="0"/>
              <a:t>patients begin </a:t>
            </a:r>
            <a:r>
              <a:rPr lang="en-US" dirty="0"/>
              <a:t>perceptible</a:t>
            </a:r>
            <a:r>
              <a:rPr lang="en-US" b="1" dirty="0"/>
              <a:t> trend toward recovery </a:t>
            </a:r>
            <a:r>
              <a:rPr lang="en-US" dirty="0"/>
              <a:t>of function/healing – i.e. depart the plateau</a:t>
            </a:r>
          </a:p>
          <a:p>
            <a:pPr marL="342900">
              <a:lnSpc>
                <a:spcPct val="150000"/>
              </a:lnSpc>
              <a:buSzPts val="2000"/>
              <a:buFont typeface="Arial" panose="020B0604020202020204" pitchFamily="34" charset="0"/>
              <a:buChar char="•"/>
            </a:pPr>
            <a:r>
              <a:rPr lang="en-US" b="1" dirty="0"/>
              <a:t>Can go on indefinitely </a:t>
            </a:r>
            <a:r>
              <a:rPr lang="en-US" dirty="0"/>
              <a:t>and thus </a:t>
            </a:r>
            <a:r>
              <a:rPr lang="en-US" b="1" dirty="0"/>
              <a:t>harder to treat </a:t>
            </a:r>
            <a:r>
              <a:rPr lang="en-US" dirty="0"/>
              <a:t>because of </a:t>
            </a:r>
            <a:r>
              <a:rPr lang="en-US" b="1" i="1" dirty="0"/>
              <a:t>underlying</a:t>
            </a:r>
            <a:r>
              <a:rPr lang="en-US" b="1" dirty="0"/>
              <a:t> and/or </a:t>
            </a:r>
            <a:r>
              <a:rPr lang="en-US" b="1" i="1" dirty="0"/>
              <a:t>developing</a:t>
            </a:r>
            <a:r>
              <a:rPr lang="en-US" b="1" dirty="0"/>
              <a:t> other issues</a:t>
            </a:r>
            <a:r>
              <a:rPr lang="en-US" dirty="0"/>
              <a:t> (VOMS, psychosocial factors, etc.).  *Pre-existing vs. Co-Morbid </a:t>
            </a:r>
            <a:r>
              <a:rPr lang="en-US" dirty="0">
                <a:sym typeface="Wingdings" panose="05000000000000000000" pitchFamily="2" charset="2"/>
              </a:rPr>
              <a:t>  Prevailing Factor</a:t>
            </a:r>
            <a:endParaRPr lang="en-US" dirty="0"/>
          </a:p>
          <a:p>
            <a:pPr marL="228600" lvl="0" indent="-228600" algn="l" rtl="0">
              <a:lnSpc>
                <a:spcPct val="120000"/>
              </a:lnSpc>
              <a:spcBef>
                <a:spcPts val="0"/>
              </a:spcBef>
              <a:spcAft>
                <a:spcPts val="0"/>
              </a:spcAft>
              <a:buSzPts val="2000"/>
              <a:buChar char="•"/>
            </a:pPr>
            <a:endParaRPr dirty="0"/>
          </a:p>
        </p:txBody>
      </p:sp>
      <p:sp>
        <p:nvSpPr>
          <p:cNvPr id="194" name="Google Shape;194;p6"/>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5" name="Google Shape;195;p6"/>
          <p:cNvSpPr txBox="1">
            <a:spLocks noGrp="1"/>
          </p:cNvSpPr>
          <p:nvPr>
            <p:ph type="title"/>
          </p:nvPr>
        </p:nvSpPr>
        <p:spPr>
          <a:xfrm>
            <a:off x="1076678" y="91660"/>
            <a:ext cx="10038644" cy="132632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br>
              <a:rPr lang="en-US" dirty="0"/>
            </a:br>
            <a:r>
              <a:rPr lang="en-US" dirty="0"/>
              <a:t>DEFINITIONS –</a:t>
            </a:r>
            <a:br>
              <a:rPr lang="en-US" dirty="0"/>
            </a:br>
            <a:r>
              <a:rPr lang="en-US" dirty="0"/>
              <a:t>Persistent Symptoms Post-Concussion</a:t>
            </a:r>
            <a:br>
              <a:rPr lang="en-US" dirty="0"/>
            </a:br>
            <a:endParaRPr dirty="0"/>
          </a:p>
        </p:txBody>
      </p:sp>
    </p:spTree>
    <p:extLst>
      <p:ext uri="{BB962C8B-B14F-4D97-AF65-F5344CB8AC3E}">
        <p14:creationId xmlns:p14="http://schemas.microsoft.com/office/powerpoint/2010/main" val="163431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body" idx="1"/>
          </p:nvPr>
        </p:nvSpPr>
        <p:spPr>
          <a:xfrm>
            <a:off x="913795" y="1907476"/>
            <a:ext cx="10353762" cy="3637917"/>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endParaRPr lang="en-US" b="1" dirty="0"/>
          </a:p>
          <a:p>
            <a:pPr marL="228600" lvl="0" indent="-228600" algn="l" rtl="0">
              <a:lnSpc>
                <a:spcPct val="120000"/>
              </a:lnSpc>
              <a:spcBef>
                <a:spcPts val="0"/>
              </a:spcBef>
              <a:spcAft>
                <a:spcPts val="0"/>
              </a:spcAft>
              <a:buSzPts val="2000"/>
              <a:buChar char="•"/>
            </a:pPr>
            <a:endParaRPr lang="en-US" b="1" dirty="0"/>
          </a:p>
          <a:p>
            <a:pPr marL="228600" lvl="0" indent="-228600" algn="l" rtl="0">
              <a:lnSpc>
                <a:spcPct val="120000"/>
              </a:lnSpc>
              <a:spcBef>
                <a:spcPts val="0"/>
              </a:spcBef>
              <a:spcAft>
                <a:spcPts val="0"/>
              </a:spcAft>
              <a:buSzPts val="2000"/>
              <a:buChar char="•"/>
            </a:pPr>
            <a:r>
              <a:rPr lang="en-US" b="1" dirty="0"/>
              <a:t>CTE – Chronic Traumatic Encephalopathy </a:t>
            </a:r>
          </a:p>
          <a:p>
            <a:pPr marL="685800" lvl="1" indent="-228600">
              <a:spcBef>
                <a:spcPts val="0"/>
              </a:spcBef>
              <a:buSzPts val="2000"/>
            </a:pPr>
            <a:r>
              <a:rPr lang="en-US" dirty="0"/>
              <a:t>Progressive neurodegenerative disease associated with repeated concussive and sub-concussive blows to the head.  Neurofibrillary tangles and ventricular hypertrophy seen on FDDNP-PET Scans. NOT a continuation of symptoms;  typically, 8 – 12 years after last concussion/retirement from sport. </a:t>
            </a:r>
          </a:p>
        </p:txBody>
      </p:sp>
      <p:sp>
        <p:nvSpPr>
          <p:cNvPr id="194" name="Google Shape;194;p6"/>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5" name="Google Shape;195;p6"/>
          <p:cNvSpPr txBox="1">
            <a:spLocks noGrp="1"/>
          </p:cNvSpPr>
          <p:nvPr>
            <p:ph type="title"/>
          </p:nvPr>
        </p:nvSpPr>
        <p:spPr>
          <a:xfrm>
            <a:off x="1076678" y="91660"/>
            <a:ext cx="10038644" cy="132632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br>
              <a:rPr lang="en-US" dirty="0"/>
            </a:br>
            <a:r>
              <a:rPr lang="en-US" dirty="0"/>
              <a:t>DEFINITION/DISTINCTION – CTE</a:t>
            </a:r>
            <a:br>
              <a:rPr lang="en-US" dirty="0"/>
            </a:br>
            <a:endParaRPr dirty="0"/>
          </a:p>
        </p:txBody>
      </p:sp>
    </p:spTree>
    <p:extLst>
      <p:ext uri="{BB962C8B-B14F-4D97-AF65-F5344CB8AC3E}">
        <p14:creationId xmlns:p14="http://schemas.microsoft.com/office/powerpoint/2010/main" val="2080283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9"/>
          <p:cNvSpPr txBox="1">
            <a:spLocks noGrp="1"/>
          </p:cNvSpPr>
          <p:nvPr>
            <p:ph type="title"/>
          </p:nvPr>
        </p:nvSpPr>
        <p:spPr>
          <a:xfrm>
            <a:off x="913795" y="60187"/>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DEFINITIONS – </a:t>
            </a:r>
            <a:br>
              <a:rPr lang="en-US" dirty="0"/>
            </a:br>
            <a:r>
              <a:rPr lang="en-US" dirty="0"/>
              <a:t>SECOND IMPACT SYNDROME</a:t>
            </a:r>
            <a:endParaRPr dirty="0"/>
          </a:p>
        </p:txBody>
      </p:sp>
      <p:sp>
        <p:nvSpPr>
          <p:cNvPr id="224" name="Google Shape;224;p9"/>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lnSpcReduction="10000"/>
          </a:bodyPr>
          <a:lstStyle/>
          <a:p>
            <a:pPr lvl="1"/>
            <a:r>
              <a:rPr lang="en-US" b="1" dirty="0"/>
              <a:t>SECOND IMPACT SYNDROME (SIS)</a:t>
            </a:r>
          </a:p>
          <a:p>
            <a:pPr lvl="2"/>
            <a:r>
              <a:rPr lang="en-US" b="1" dirty="0"/>
              <a:t>Perfect storm:  “impact” (even quite mild) during recovery phase of prior “impact” </a:t>
            </a:r>
          </a:p>
          <a:p>
            <a:pPr lvl="2"/>
            <a:r>
              <a:rPr lang="en-US" b="1" dirty="0"/>
              <a:t>Catastrophic cerebral edema</a:t>
            </a:r>
          </a:p>
          <a:p>
            <a:pPr lvl="2"/>
            <a:r>
              <a:rPr lang="en-US" b="1" dirty="0"/>
              <a:t>Controversy </a:t>
            </a:r>
            <a:r>
              <a:rPr lang="en-US" b="1" dirty="0">
                <a:sym typeface="Wingdings" panose="05000000000000000000" pitchFamily="2" charset="2"/>
              </a:rPr>
              <a:t> 2</a:t>
            </a:r>
            <a:r>
              <a:rPr lang="en-US" b="1" baseline="30000" dirty="0">
                <a:sym typeface="Wingdings" panose="05000000000000000000" pitchFamily="2" charset="2"/>
              </a:rPr>
              <a:t>nd</a:t>
            </a:r>
            <a:r>
              <a:rPr lang="en-US" b="1" dirty="0">
                <a:sym typeface="Wingdings" panose="05000000000000000000" pitchFamily="2" charset="2"/>
              </a:rPr>
              <a:t> Impact vs. Larger Impact</a:t>
            </a:r>
          </a:p>
          <a:p>
            <a:pPr lvl="3"/>
            <a:r>
              <a:rPr lang="en-US" b="1" dirty="0">
                <a:sym typeface="Wingdings" panose="05000000000000000000" pitchFamily="2" charset="2"/>
              </a:rPr>
              <a:t>Cells with significant energy deficits and/or ROS damage undergo apoptosis and cell death</a:t>
            </a:r>
          </a:p>
          <a:p>
            <a:pPr lvl="3"/>
            <a:r>
              <a:rPr lang="en-US" b="1" dirty="0">
                <a:sym typeface="Wingdings" panose="05000000000000000000" pitchFamily="2" charset="2"/>
              </a:rPr>
              <a:t>Uncontrolled inflammation &amp; edema</a:t>
            </a:r>
          </a:p>
          <a:p>
            <a:pPr lvl="3"/>
            <a:r>
              <a:rPr lang="en-US" b="1" dirty="0">
                <a:sym typeface="Wingdings" panose="05000000000000000000" pitchFamily="2" charset="2"/>
              </a:rPr>
              <a:t>Mitochondrial changes progressively more pathologic with time between impacts up to 3 days apart;  less severe at 4 and 5 days</a:t>
            </a:r>
          </a:p>
          <a:p>
            <a:pPr lvl="3"/>
            <a:r>
              <a:rPr lang="en-US" b="1" dirty="0">
                <a:sym typeface="Wingdings" panose="05000000000000000000" pitchFamily="2" charset="2"/>
              </a:rPr>
              <a:t>Day 21 – 30  Most vulnerable period, regardless of symptoms/severity</a:t>
            </a:r>
          </a:p>
          <a:p>
            <a:pPr lvl="3"/>
            <a:r>
              <a:rPr lang="en-US" b="1" dirty="0">
                <a:sym typeface="Wingdings" panose="05000000000000000000" pitchFamily="2" charset="2"/>
              </a:rPr>
              <a:t>****Symptom resolution does NOT correlate with recovery of the brain </a:t>
            </a:r>
          </a:p>
          <a:p>
            <a:pPr lvl="3"/>
            <a:r>
              <a:rPr lang="en-US" b="1" dirty="0">
                <a:sym typeface="Wingdings" panose="05000000000000000000" pitchFamily="2" charset="2"/>
              </a:rPr>
              <a:t>Repeat SIS results in perpetually/cumulatively more vulnerable brain tissue</a:t>
            </a:r>
            <a:endParaRPr lang="en-US" b="1" dirty="0"/>
          </a:p>
          <a:p>
            <a:pPr lvl="2"/>
            <a:endParaRPr lang="en-US" dirty="0"/>
          </a:p>
          <a:p>
            <a:pPr marL="0" lvl="0" indent="0" algn="l" rtl="0">
              <a:lnSpc>
                <a:spcPct val="120000"/>
              </a:lnSpc>
              <a:spcBef>
                <a:spcPts val="1000"/>
              </a:spcBef>
              <a:spcAft>
                <a:spcPts val="0"/>
              </a:spcAft>
              <a:buSzPts val="2000"/>
              <a:buNone/>
            </a:pPr>
            <a:endParaRPr lang="en-US" dirty="0"/>
          </a:p>
          <a:p>
            <a:pPr marL="228600" lvl="0" indent="-228600" algn="l" rtl="0">
              <a:lnSpc>
                <a:spcPct val="120000"/>
              </a:lnSpc>
              <a:spcBef>
                <a:spcPts val="1000"/>
              </a:spcBef>
              <a:spcAft>
                <a:spcPts val="0"/>
              </a:spcAft>
              <a:buSzPts val="2000"/>
              <a:buChar char="•"/>
            </a:pPr>
            <a:endParaRPr lang="en-US" dirty="0"/>
          </a:p>
          <a:p>
            <a:pPr marL="228600" lvl="0" indent="-228600" algn="l" rtl="0">
              <a:lnSpc>
                <a:spcPct val="120000"/>
              </a:lnSpc>
              <a:spcBef>
                <a:spcPts val="1000"/>
              </a:spcBef>
              <a:spcAft>
                <a:spcPts val="0"/>
              </a:spcAft>
              <a:buSzPts val="2000"/>
              <a:buChar char="•"/>
            </a:pPr>
            <a:endParaRPr dirty="0"/>
          </a:p>
        </p:txBody>
      </p:sp>
    </p:spTree>
    <p:extLst>
      <p:ext uri="{BB962C8B-B14F-4D97-AF65-F5344CB8AC3E}">
        <p14:creationId xmlns:p14="http://schemas.microsoft.com/office/powerpoint/2010/main" val="174944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fontScale="85000" lnSpcReduction="10000"/>
          </a:bodyPr>
          <a:lstStyle/>
          <a:p>
            <a:pPr lvl="0" indent="-457200" algn="l" rtl="0">
              <a:lnSpc>
                <a:spcPct val="120000"/>
              </a:lnSpc>
              <a:spcBef>
                <a:spcPts val="0"/>
              </a:spcBef>
              <a:spcAft>
                <a:spcPts val="0"/>
              </a:spcAft>
              <a:buSzPct val="100000"/>
              <a:buFont typeface="+mj-lt"/>
              <a:buAutoNum type="arabicPeriod"/>
            </a:pPr>
            <a:r>
              <a:rPr lang="en-US" b="1" dirty="0"/>
              <a:t>Autonomic (ANS) Dysregulation </a:t>
            </a:r>
            <a:r>
              <a:rPr lang="en-US" dirty="0"/>
              <a:t>– Overstimulation, anxiety, cognitive dysfunction, sleep disturbance; “Five Alarm Fire”</a:t>
            </a:r>
            <a:endParaRPr dirty="0"/>
          </a:p>
          <a:p>
            <a:pPr lvl="0" indent="-457200" algn="l" rtl="0">
              <a:lnSpc>
                <a:spcPct val="120000"/>
              </a:lnSpc>
              <a:spcBef>
                <a:spcPts val="1000"/>
              </a:spcBef>
              <a:spcAft>
                <a:spcPts val="0"/>
              </a:spcAft>
              <a:buSzPct val="100000"/>
              <a:buFont typeface="+mj-lt"/>
              <a:buAutoNum type="arabicPeriod"/>
            </a:pPr>
            <a:r>
              <a:rPr lang="en-US" b="1" dirty="0"/>
              <a:t>Inflammation of the Nervous System and Hormone System Dysregulation</a:t>
            </a:r>
            <a:r>
              <a:rPr lang="en-US" dirty="0"/>
              <a:t>– Brain and Systemic Endocrine Organs -  Pain, Immune compromise, Anxiety, Poor response to treatment</a:t>
            </a:r>
            <a:endParaRPr dirty="0"/>
          </a:p>
          <a:p>
            <a:pPr lvl="0" indent="-457200" algn="l" rtl="0">
              <a:lnSpc>
                <a:spcPct val="120000"/>
              </a:lnSpc>
              <a:spcBef>
                <a:spcPts val="1000"/>
              </a:spcBef>
              <a:spcAft>
                <a:spcPts val="0"/>
              </a:spcAft>
              <a:buSzPct val="100000"/>
              <a:buFont typeface="+mj-lt"/>
              <a:buAutoNum type="arabicPeriod"/>
            </a:pPr>
            <a:r>
              <a:rPr lang="en-US" b="1" dirty="0"/>
              <a:t>Visual and Vestibular </a:t>
            </a:r>
            <a:r>
              <a:rPr lang="en-US" dirty="0"/>
              <a:t>– Impaired vision/light processing, nausea, imbalance, vertigo</a:t>
            </a:r>
            <a:endParaRPr dirty="0"/>
          </a:p>
          <a:p>
            <a:pPr lvl="0" indent="-457200" algn="l" rtl="0">
              <a:lnSpc>
                <a:spcPct val="120000"/>
              </a:lnSpc>
              <a:spcBef>
                <a:spcPts val="1000"/>
              </a:spcBef>
              <a:spcAft>
                <a:spcPts val="0"/>
              </a:spcAft>
              <a:buSzPct val="100000"/>
              <a:buFont typeface="+mj-lt"/>
              <a:buAutoNum type="arabicPeriod"/>
            </a:pPr>
            <a:r>
              <a:rPr lang="en-US" b="1" dirty="0"/>
              <a:t>Cervical Dysfunction* </a:t>
            </a:r>
            <a:r>
              <a:rPr lang="en-US" dirty="0"/>
              <a:t>– Overlap with headaches and dizziness</a:t>
            </a:r>
          </a:p>
          <a:p>
            <a:pPr marL="457200" lvl="1" indent="0">
              <a:spcBef>
                <a:spcPts val="1000"/>
              </a:spcBef>
              <a:buSzPct val="100000"/>
              <a:buNone/>
            </a:pPr>
            <a:r>
              <a:rPr lang="en-US" dirty="0"/>
              <a:t>	*The most-costly to be overlooked and/or undertreated </a:t>
            </a:r>
            <a:endParaRPr dirty="0"/>
          </a:p>
          <a:p>
            <a:pPr lvl="0" indent="-457200" algn="l" rtl="0">
              <a:lnSpc>
                <a:spcPct val="120000"/>
              </a:lnSpc>
              <a:spcBef>
                <a:spcPts val="1000"/>
              </a:spcBef>
              <a:spcAft>
                <a:spcPts val="0"/>
              </a:spcAft>
              <a:buSzPct val="100000"/>
              <a:buFont typeface="+mj-lt"/>
              <a:buAutoNum type="arabicPeriod"/>
            </a:pPr>
            <a:r>
              <a:rPr lang="en-US" b="1" dirty="0"/>
              <a:t>Psychological  </a:t>
            </a:r>
            <a:r>
              <a:rPr lang="en-US" dirty="0"/>
              <a:t>– Social isolation, loss of productivity (financial security, lost work/sense of purpose, secondary gain) – Anxiety, depression, PTSD (MVA, Spousal Abuse), loss of identity/assets (sports, scholarships)</a:t>
            </a:r>
            <a:endParaRPr dirty="0"/>
          </a:p>
        </p:txBody>
      </p:sp>
      <p:sp>
        <p:nvSpPr>
          <p:cNvPr id="230" name="Google Shape;230;p10"/>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1" name="Google Shape;231;p10"/>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CONCUSSION SUB-TYPES</a:t>
            </a:r>
            <a:endParaRPr dirty="0"/>
          </a:p>
        </p:txBody>
      </p:sp>
    </p:spTree>
    <p:extLst>
      <p:ext uri="{BB962C8B-B14F-4D97-AF65-F5344CB8AC3E}">
        <p14:creationId xmlns:p14="http://schemas.microsoft.com/office/powerpoint/2010/main" val="81021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8"/>
          <p:cNvSpPr txBox="1">
            <a:spLocks noGrp="1"/>
          </p:cNvSpPr>
          <p:nvPr>
            <p:ph type="body" idx="1"/>
          </p:nvPr>
        </p:nvSpPr>
        <p:spPr>
          <a:xfrm>
            <a:off x="799495" y="1943664"/>
            <a:ext cx="6122005" cy="45714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PERCEIVED physiologic THREAT in setting of the acute injury EXPLAINS a lot…</a:t>
            </a:r>
            <a:endParaRPr dirty="0"/>
          </a:p>
          <a:p>
            <a:pPr marL="685800" lvl="1" indent="-228600" algn="l" rtl="0">
              <a:lnSpc>
                <a:spcPct val="120000"/>
              </a:lnSpc>
              <a:spcBef>
                <a:spcPts val="500"/>
              </a:spcBef>
              <a:spcAft>
                <a:spcPts val="0"/>
              </a:spcAft>
              <a:buSzPts val="1800"/>
              <a:buChar char="•"/>
            </a:pPr>
            <a:r>
              <a:rPr lang="en-US" dirty="0"/>
              <a:t>Sympathetic </a:t>
            </a:r>
            <a:r>
              <a:rPr lang="en-US" dirty="0">
                <a:sym typeface="Wingdings" panose="05000000000000000000" pitchFamily="2" charset="2"/>
              </a:rPr>
              <a:t> </a:t>
            </a:r>
            <a:r>
              <a:rPr lang="en-US" dirty="0"/>
              <a:t> </a:t>
            </a:r>
            <a:r>
              <a:rPr lang="en-US" b="1" dirty="0"/>
              <a:t>FIGHT or FLIGHT </a:t>
            </a:r>
            <a:r>
              <a:rPr lang="en-US" dirty="0"/>
              <a:t>dominance</a:t>
            </a:r>
            <a:endParaRPr dirty="0"/>
          </a:p>
          <a:p>
            <a:pPr marL="1143000" lvl="2" indent="-228600" algn="l" rtl="0">
              <a:lnSpc>
                <a:spcPct val="120000"/>
              </a:lnSpc>
              <a:spcBef>
                <a:spcPts val="500"/>
              </a:spcBef>
              <a:spcAft>
                <a:spcPts val="0"/>
              </a:spcAft>
              <a:buSzPts val="1600"/>
              <a:buChar char="•"/>
            </a:pPr>
            <a:r>
              <a:rPr lang="en-US" dirty="0"/>
              <a:t>Visual System - Pupils dilate </a:t>
            </a:r>
            <a:r>
              <a:rPr lang="en-US" b="1" dirty="0"/>
              <a:t>(TOO BRIGHT!)</a:t>
            </a:r>
            <a:endParaRPr b="1" dirty="0"/>
          </a:p>
          <a:p>
            <a:pPr marL="1143000" lvl="2" indent="-228600" algn="l" rtl="0">
              <a:lnSpc>
                <a:spcPct val="120000"/>
              </a:lnSpc>
              <a:spcBef>
                <a:spcPts val="500"/>
              </a:spcBef>
              <a:spcAft>
                <a:spcPts val="0"/>
              </a:spcAft>
              <a:buSzPts val="1600"/>
              <a:buChar char="•"/>
            </a:pPr>
            <a:r>
              <a:rPr lang="en-US" dirty="0"/>
              <a:t>Auditory system – Hearing amplified </a:t>
            </a:r>
            <a:r>
              <a:rPr lang="en-US" b="1" dirty="0"/>
              <a:t>(TOO LOUD!)</a:t>
            </a:r>
            <a:endParaRPr b="1" dirty="0"/>
          </a:p>
          <a:p>
            <a:pPr marL="1143000" lvl="2" indent="-228600" algn="l" rtl="0">
              <a:lnSpc>
                <a:spcPct val="120000"/>
              </a:lnSpc>
              <a:spcBef>
                <a:spcPts val="500"/>
              </a:spcBef>
              <a:spcAft>
                <a:spcPts val="0"/>
              </a:spcAft>
              <a:buSzPts val="1600"/>
              <a:buChar char="•"/>
            </a:pPr>
            <a:r>
              <a:rPr lang="en-US" dirty="0"/>
              <a:t>Circulatory system – Blood flow upregulates and redistributes blood – </a:t>
            </a:r>
            <a:r>
              <a:rPr lang="en-US" b="1" dirty="0"/>
              <a:t>Racing heart, bounding pulse</a:t>
            </a:r>
            <a:r>
              <a:rPr lang="en-US" dirty="0"/>
              <a:t>, increased blood flow to muscles/periphery, flushing, </a:t>
            </a:r>
            <a:r>
              <a:rPr lang="en-US" b="1" dirty="0"/>
              <a:t>decreased blood flow to organs</a:t>
            </a:r>
          </a:p>
          <a:p>
            <a:pPr marL="1143000" lvl="2" indent="-228600" algn="l" rtl="0">
              <a:lnSpc>
                <a:spcPct val="120000"/>
              </a:lnSpc>
              <a:spcBef>
                <a:spcPts val="500"/>
              </a:spcBef>
              <a:spcAft>
                <a:spcPts val="0"/>
              </a:spcAft>
              <a:buSzPts val="1600"/>
              <a:buChar char="•"/>
            </a:pPr>
            <a:r>
              <a:rPr lang="en-US" dirty="0"/>
              <a:t>Lack of correlating context </a:t>
            </a:r>
            <a:r>
              <a:rPr lang="en-US" dirty="0">
                <a:sym typeface="Wingdings" panose="05000000000000000000" pitchFamily="2" charset="2"/>
              </a:rPr>
              <a:t> Unpredictable anxiety</a:t>
            </a:r>
            <a:endParaRPr dirty="0"/>
          </a:p>
        </p:txBody>
      </p:sp>
      <p:sp>
        <p:nvSpPr>
          <p:cNvPr id="296" name="Google Shape;296;p18"/>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97" name="Google Shape;297;p18"/>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AUTONOMIC DYSREGULATION</a:t>
            </a:r>
            <a:endParaRPr dirty="0"/>
          </a:p>
        </p:txBody>
      </p:sp>
      <p:pic>
        <p:nvPicPr>
          <p:cNvPr id="298" name="Google Shape;298;p18" descr="A transparent human body with brain and nervous system&#10;&#10;Description automatically generated"/>
          <p:cNvPicPr preferRelativeResize="0"/>
          <p:nvPr/>
        </p:nvPicPr>
        <p:blipFill rotWithShape="1">
          <a:blip r:embed="rId3">
            <a:alphaModFix/>
          </a:blip>
          <a:srcRect r="2345" b="27712"/>
          <a:stretch/>
        </p:blipFill>
        <p:spPr>
          <a:xfrm>
            <a:off x="7169150" y="1443381"/>
            <a:ext cx="5022850" cy="49574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19"/>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05" name="Google Shape;305;p19"/>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AUTONOMIC DYSREGULATION</a:t>
            </a:r>
            <a:endParaRPr dirty="0"/>
          </a:p>
        </p:txBody>
      </p:sp>
      <p:pic>
        <p:nvPicPr>
          <p:cNvPr id="306" name="Google Shape;306;p19" descr="A transparent human body with brain and nervous system&#10;&#10;Description automatically generated"/>
          <p:cNvPicPr preferRelativeResize="0"/>
          <p:nvPr/>
        </p:nvPicPr>
        <p:blipFill rotWithShape="1">
          <a:blip r:embed="rId3">
            <a:alphaModFix/>
          </a:blip>
          <a:srcRect r="2345" b="27712"/>
          <a:stretch/>
        </p:blipFill>
        <p:spPr>
          <a:xfrm>
            <a:off x="7169150" y="1443381"/>
            <a:ext cx="5022850" cy="4957419"/>
          </a:xfrm>
          <a:prstGeom prst="rect">
            <a:avLst/>
          </a:prstGeom>
          <a:noFill/>
          <a:ln>
            <a:noFill/>
          </a:ln>
        </p:spPr>
      </p:pic>
      <p:sp>
        <p:nvSpPr>
          <p:cNvPr id="303" name="Google Shape;303;p19"/>
          <p:cNvSpPr txBox="1">
            <a:spLocks noGrp="1"/>
          </p:cNvSpPr>
          <p:nvPr>
            <p:ph type="body" idx="1"/>
          </p:nvPr>
        </p:nvSpPr>
        <p:spPr>
          <a:xfrm>
            <a:off x="332170" y="1946428"/>
            <a:ext cx="6836980" cy="4233145"/>
          </a:xfrm>
          <a:prstGeom prst="rect">
            <a:avLst/>
          </a:prstGeom>
          <a:noFill/>
          <a:ln>
            <a:noFill/>
          </a:ln>
        </p:spPr>
        <p:txBody>
          <a:bodyPr spcFirstLastPara="1" wrap="square" lIns="91425" tIns="45700" rIns="91425" bIns="45700" anchor="t" anchorCtr="0">
            <a:noAutofit/>
          </a:bodyPr>
          <a:lstStyle/>
          <a:p>
            <a:pPr marL="1143000" lvl="2" indent="-228600" algn="l" rtl="0">
              <a:lnSpc>
                <a:spcPct val="120000"/>
              </a:lnSpc>
              <a:spcBef>
                <a:spcPts val="0"/>
              </a:spcBef>
              <a:spcAft>
                <a:spcPts val="0"/>
              </a:spcAft>
              <a:buSzPts val="1600"/>
              <a:buChar char="•"/>
            </a:pPr>
            <a:r>
              <a:rPr lang="en-US" sz="2000" dirty="0"/>
              <a:t>Sleep Disturbance – Brain/body won’t shut down</a:t>
            </a:r>
            <a:endParaRPr sz="2000" dirty="0"/>
          </a:p>
          <a:p>
            <a:pPr marL="1143000" lvl="2" indent="-228600" algn="l" rtl="0">
              <a:lnSpc>
                <a:spcPct val="120000"/>
              </a:lnSpc>
              <a:spcBef>
                <a:spcPts val="500"/>
              </a:spcBef>
              <a:spcAft>
                <a:spcPts val="0"/>
              </a:spcAft>
              <a:buSzPts val="1600"/>
              <a:buChar char="•"/>
            </a:pPr>
            <a:r>
              <a:rPr lang="en-US" sz="2000" dirty="0"/>
              <a:t>Digestive dysfunction, uneasy/queasy feeling, anorexia</a:t>
            </a:r>
            <a:endParaRPr sz="2000" dirty="0"/>
          </a:p>
          <a:p>
            <a:pPr marL="1143000" lvl="2" indent="-228600" algn="l" rtl="0">
              <a:lnSpc>
                <a:spcPct val="120000"/>
              </a:lnSpc>
              <a:spcBef>
                <a:spcPts val="500"/>
              </a:spcBef>
              <a:spcAft>
                <a:spcPts val="0"/>
              </a:spcAft>
              <a:buSzPts val="1600"/>
              <a:buChar char="•"/>
            </a:pPr>
            <a:r>
              <a:rPr lang="en-US" sz="2000" dirty="0"/>
              <a:t>Hormone imbalances</a:t>
            </a:r>
            <a:endParaRPr sz="2000" dirty="0"/>
          </a:p>
          <a:p>
            <a:pPr marL="1143000" lvl="2" indent="-228600" algn="l" rtl="0">
              <a:lnSpc>
                <a:spcPct val="120000"/>
              </a:lnSpc>
              <a:spcBef>
                <a:spcPts val="500"/>
              </a:spcBef>
              <a:spcAft>
                <a:spcPts val="0"/>
              </a:spcAft>
              <a:buSzPts val="1600"/>
              <a:buChar char="•"/>
            </a:pPr>
            <a:r>
              <a:rPr lang="en-US" sz="2000" dirty="0"/>
              <a:t>Upregulated inflammation</a:t>
            </a:r>
            <a:endParaRPr sz="2000" dirty="0"/>
          </a:p>
          <a:p>
            <a:pPr marL="1143000" lvl="2" indent="-228600" algn="l" rtl="0">
              <a:lnSpc>
                <a:spcPct val="120000"/>
              </a:lnSpc>
              <a:spcBef>
                <a:spcPts val="500"/>
              </a:spcBef>
              <a:spcAft>
                <a:spcPts val="0"/>
              </a:spcAft>
              <a:buSzPts val="1600"/>
              <a:buChar char="•"/>
            </a:pPr>
            <a:r>
              <a:rPr lang="en-US" sz="2000" dirty="0"/>
              <a:t>None of this is relevant to the ACTUAL environment… no REAL threat… Exercise intolerant, cognitive/thought process disruption (blood/activity in wrong areas of the brain, parts of brain energy deficient)</a:t>
            </a:r>
            <a:endParaRPr sz="2000" dirty="0"/>
          </a:p>
          <a:p>
            <a:pPr marL="228600" lvl="0" indent="-101600" algn="l" rtl="0">
              <a:lnSpc>
                <a:spcPct val="120000"/>
              </a:lnSpc>
              <a:spcBef>
                <a:spcPts val="1000"/>
              </a:spcBef>
              <a:spcAft>
                <a:spcPts val="0"/>
              </a:spcAft>
              <a:buSzPts val="2000"/>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1"/>
          <p:cNvSpPr txBox="1">
            <a:spLocks noGrp="1"/>
          </p:cNvSpPr>
          <p:nvPr>
            <p:ph type="body" idx="1"/>
          </p:nvPr>
        </p:nvSpPr>
        <p:spPr>
          <a:xfrm>
            <a:off x="1434495" y="2223064"/>
            <a:ext cx="5448905"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Key Treatment Facets</a:t>
            </a:r>
            <a:endParaRPr dirty="0"/>
          </a:p>
          <a:p>
            <a:pPr marL="228600" lvl="0" indent="-228600" algn="l" rtl="0">
              <a:lnSpc>
                <a:spcPct val="120000"/>
              </a:lnSpc>
              <a:spcBef>
                <a:spcPts val="1000"/>
              </a:spcBef>
              <a:spcAft>
                <a:spcPts val="0"/>
              </a:spcAft>
              <a:buSzPts val="2000"/>
              <a:buChar char="•"/>
            </a:pPr>
            <a:r>
              <a:rPr lang="en-US" dirty="0"/>
              <a:t>Key Providers:</a:t>
            </a:r>
            <a:endParaRPr dirty="0"/>
          </a:p>
          <a:p>
            <a:pPr marL="685800" lvl="1" indent="-228600" algn="l" rtl="0">
              <a:lnSpc>
                <a:spcPct val="120000"/>
              </a:lnSpc>
              <a:spcBef>
                <a:spcPts val="500"/>
              </a:spcBef>
              <a:spcAft>
                <a:spcPts val="0"/>
              </a:spcAft>
              <a:buSzPts val="1800"/>
              <a:buChar char="•"/>
            </a:pPr>
            <a:r>
              <a:rPr lang="en-US" dirty="0"/>
              <a:t>Concussion Quarterback</a:t>
            </a:r>
            <a:endParaRPr dirty="0"/>
          </a:p>
          <a:p>
            <a:pPr marL="685800" lvl="1" indent="-228600" algn="l" rtl="0">
              <a:lnSpc>
                <a:spcPct val="120000"/>
              </a:lnSpc>
              <a:spcBef>
                <a:spcPts val="500"/>
              </a:spcBef>
              <a:spcAft>
                <a:spcPts val="0"/>
              </a:spcAft>
              <a:buSzPts val="1800"/>
              <a:buChar char="•"/>
            </a:pPr>
            <a:r>
              <a:rPr lang="en-US" dirty="0"/>
              <a:t>Physical Therapy with generalized concussion specialization</a:t>
            </a:r>
            <a:endParaRPr dirty="0"/>
          </a:p>
          <a:p>
            <a:pPr marL="685800" lvl="1" indent="-228600" algn="l" rtl="0">
              <a:lnSpc>
                <a:spcPct val="120000"/>
              </a:lnSpc>
              <a:spcBef>
                <a:spcPts val="500"/>
              </a:spcBef>
              <a:spcAft>
                <a:spcPts val="0"/>
              </a:spcAft>
              <a:buSzPts val="1800"/>
              <a:buChar char="•"/>
            </a:pPr>
            <a:r>
              <a:rPr lang="en-US" dirty="0"/>
              <a:t>Ophthalmology/Optometry</a:t>
            </a:r>
            <a:endParaRPr dirty="0"/>
          </a:p>
          <a:p>
            <a:pPr marL="685800" lvl="1" indent="-228600" algn="l" rtl="0">
              <a:lnSpc>
                <a:spcPct val="120000"/>
              </a:lnSpc>
              <a:spcBef>
                <a:spcPts val="500"/>
              </a:spcBef>
              <a:spcAft>
                <a:spcPts val="0"/>
              </a:spcAft>
              <a:buSzPts val="1800"/>
              <a:buChar char="•"/>
            </a:pPr>
            <a:r>
              <a:rPr lang="en-US" b="1" dirty="0"/>
              <a:t>Nutritionist/Dietitian </a:t>
            </a:r>
            <a:endParaRPr b="1" dirty="0"/>
          </a:p>
          <a:p>
            <a:pPr marL="685800" lvl="1" indent="-228600" algn="l" rtl="0">
              <a:lnSpc>
                <a:spcPct val="120000"/>
              </a:lnSpc>
              <a:spcBef>
                <a:spcPts val="500"/>
              </a:spcBef>
              <a:spcAft>
                <a:spcPts val="0"/>
              </a:spcAft>
              <a:buSzPts val="1800"/>
              <a:buChar char="•"/>
            </a:pPr>
            <a:r>
              <a:rPr lang="en-US" b="1" dirty="0"/>
              <a:t>Pain Medicine/Physiatry/Neuropsychiatry</a:t>
            </a:r>
            <a:endParaRPr b="1" dirty="0"/>
          </a:p>
          <a:p>
            <a:pPr marL="457200" lvl="1" indent="0" algn="l" rtl="0">
              <a:lnSpc>
                <a:spcPct val="120000"/>
              </a:lnSpc>
              <a:spcBef>
                <a:spcPts val="500"/>
              </a:spcBef>
              <a:spcAft>
                <a:spcPts val="0"/>
              </a:spcAft>
              <a:buSzPts val="1800"/>
              <a:buNone/>
            </a:pPr>
            <a:endParaRPr dirty="0"/>
          </a:p>
        </p:txBody>
      </p:sp>
      <p:sp>
        <p:nvSpPr>
          <p:cNvPr id="319" name="Google Shape;319;p21"/>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20" name="Google Shape;320;p21"/>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AUTONOMIC DYSREGULATION</a:t>
            </a:r>
            <a:endParaRPr dirty="0"/>
          </a:p>
        </p:txBody>
      </p:sp>
      <p:pic>
        <p:nvPicPr>
          <p:cNvPr id="321" name="Google Shape;321;p21" descr="A transparent human body with brain and nervous system&#10;&#10;Description automatically generated"/>
          <p:cNvPicPr preferRelativeResize="0"/>
          <p:nvPr/>
        </p:nvPicPr>
        <p:blipFill rotWithShape="1">
          <a:blip r:embed="rId3">
            <a:alphaModFix/>
          </a:blip>
          <a:srcRect r="2345" b="27712"/>
          <a:stretch/>
        </p:blipFill>
        <p:spPr>
          <a:xfrm>
            <a:off x="7169150" y="1443381"/>
            <a:ext cx="5022850" cy="49574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a:spLocks noGrp="1"/>
          </p:cNvSpPr>
          <p:nvPr>
            <p:ph type="body" idx="1"/>
          </p:nvPr>
        </p:nvSpPr>
        <p:spPr>
          <a:xfrm>
            <a:off x="810449" y="2172264"/>
            <a:ext cx="10560450" cy="369513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n-US" b="1" dirty="0"/>
              <a:t>Within 3 hours </a:t>
            </a:r>
            <a:r>
              <a:rPr lang="en-US" dirty="0"/>
              <a:t>of a brain injury, the permeability of the gut has already dramatically increased. Proteins, chemicals, etc., meant to stay in or out of the gut now cross in unregulated, unhealthy directions across the gut lining </a:t>
            </a:r>
            <a:r>
              <a:rPr lang="en-US" b="1" dirty="0">
                <a:sym typeface="Wingdings" panose="05000000000000000000" pitchFamily="2" charset="2"/>
              </a:rPr>
              <a:t> Leaky Gut</a:t>
            </a:r>
            <a:endParaRPr lang="en-US" b="1" dirty="0"/>
          </a:p>
          <a:p>
            <a:pPr marL="685800" lvl="1" indent="-228600">
              <a:spcBef>
                <a:spcPts val="0"/>
              </a:spcBef>
              <a:buSzPts val="2000"/>
            </a:pPr>
            <a:r>
              <a:rPr lang="en-US" dirty="0"/>
              <a:t> incites </a:t>
            </a:r>
            <a:r>
              <a:rPr lang="en-US" b="1" dirty="0"/>
              <a:t>immune &amp; inflammatory responses </a:t>
            </a:r>
          </a:p>
          <a:p>
            <a:pPr marL="228600" lvl="0" indent="-228600" algn="l" rtl="0">
              <a:lnSpc>
                <a:spcPct val="120000"/>
              </a:lnSpc>
              <a:spcBef>
                <a:spcPts val="0"/>
              </a:spcBef>
              <a:spcAft>
                <a:spcPts val="0"/>
              </a:spcAft>
              <a:buSzPts val="2000"/>
              <a:buChar char="•"/>
            </a:pPr>
            <a:r>
              <a:rPr lang="en-US" b="1" dirty="0"/>
              <a:t>Brain fog, headaches</a:t>
            </a:r>
            <a:endParaRPr b="1" dirty="0"/>
          </a:p>
          <a:p>
            <a:pPr marL="228600" lvl="0" indent="-228600" algn="l" rtl="0">
              <a:lnSpc>
                <a:spcPct val="120000"/>
              </a:lnSpc>
              <a:spcBef>
                <a:spcPts val="1000"/>
              </a:spcBef>
              <a:spcAft>
                <a:spcPts val="0"/>
              </a:spcAft>
              <a:buSzPts val="2000"/>
              <a:buChar char="•"/>
            </a:pPr>
            <a:r>
              <a:rPr lang="en-US" dirty="0"/>
              <a:t>Makes </a:t>
            </a:r>
            <a:r>
              <a:rPr lang="en-US" b="1" dirty="0"/>
              <a:t>nutrition, sleep hygiene and stress regulation </a:t>
            </a:r>
            <a:r>
              <a:rPr lang="en-US" dirty="0"/>
              <a:t>a </a:t>
            </a:r>
            <a:r>
              <a:rPr lang="en-US" b="1" dirty="0"/>
              <a:t>KEY </a:t>
            </a:r>
            <a:r>
              <a:rPr lang="en-US" dirty="0"/>
              <a:t>aspect of managing concussion</a:t>
            </a:r>
            <a:endParaRPr dirty="0"/>
          </a:p>
          <a:p>
            <a:pPr marL="228600" lvl="0" indent="-228600" algn="l" rtl="0">
              <a:lnSpc>
                <a:spcPct val="120000"/>
              </a:lnSpc>
              <a:spcBef>
                <a:spcPts val="1000"/>
              </a:spcBef>
              <a:spcAft>
                <a:spcPts val="0"/>
              </a:spcAft>
              <a:buSzPts val="2000"/>
              <a:buChar char="•"/>
            </a:pPr>
            <a:r>
              <a:rPr lang="en-US" dirty="0"/>
              <a:t>Adrenal function – </a:t>
            </a:r>
            <a:r>
              <a:rPr lang="en-US" b="1" dirty="0"/>
              <a:t>Cortisol </a:t>
            </a:r>
            <a:endParaRPr b="1" dirty="0"/>
          </a:p>
          <a:p>
            <a:pPr marL="228600" lvl="0" indent="-228600" algn="l" rtl="0">
              <a:lnSpc>
                <a:spcPct val="120000"/>
              </a:lnSpc>
              <a:spcBef>
                <a:spcPts val="1000"/>
              </a:spcBef>
              <a:spcAft>
                <a:spcPts val="0"/>
              </a:spcAft>
              <a:buSzPts val="2000"/>
              <a:buChar char="•"/>
            </a:pPr>
            <a:r>
              <a:rPr lang="en-US" b="1" dirty="0"/>
              <a:t>Good news!! </a:t>
            </a:r>
            <a:r>
              <a:rPr lang="en-US" dirty="0"/>
              <a:t>Each of these </a:t>
            </a:r>
            <a:r>
              <a:rPr lang="en-US" b="1" dirty="0"/>
              <a:t>treatable</a:t>
            </a:r>
            <a:r>
              <a:rPr lang="en-US" dirty="0"/>
              <a:t> with repair/restoration of proper gut barrier function.</a:t>
            </a:r>
            <a:endParaRPr dirty="0"/>
          </a:p>
          <a:p>
            <a:pPr marL="228600" lvl="0" indent="-101600" algn="l" rtl="0">
              <a:lnSpc>
                <a:spcPct val="120000"/>
              </a:lnSpc>
              <a:spcBef>
                <a:spcPts val="1000"/>
              </a:spcBef>
              <a:spcAft>
                <a:spcPts val="0"/>
              </a:spcAft>
              <a:buSzPts val="2000"/>
              <a:buNone/>
            </a:pPr>
            <a:endParaRPr dirty="0"/>
          </a:p>
        </p:txBody>
      </p:sp>
      <p:sp>
        <p:nvSpPr>
          <p:cNvPr id="312" name="Google Shape;312;p20"/>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13" name="Google Shape;313;p20"/>
          <p:cNvSpPr txBox="1">
            <a:spLocks noGrp="1"/>
          </p:cNvSpPr>
          <p:nvPr>
            <p:ph type="title"/>
          </p:nvPr>
        </p:nvSpPr>
        <p:spPr>
          <a:xfrm>
            <a:off x="913795" y="20955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INFLAMMATION/ENDOCRINE</a:t>
            </a:r>
            <a:br>
              <a:rPr lang="en-US" dirty="0"/>
            </a:br>
            <a:r>
              <a:rPr lang="en-US" dirty="0"/>
              <a:t> DYSFUNCTION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3" descr="A person with pain in her neck&#10;&#10;Description automatically generated"/>
          <p:cNvPicPr preferRelativeResize="0"/>
          <p:nvPr/>
        </p:nvPicPr>
        <p:blipFill rotWithShape="1">
          <a:blip r:embed="rId3">
            <a:alphaModFix/>
          </a:blip>
          <a:srcRect b="18006"/>
          <a:stretch/>
        </p:blipFill>
        <p:spPr>
          <a:xfrm>
            <a:off x="217463" y="1251847"/>
            <a:ext cx="4705350" cy="5144166"/>
          </a:xfrm>
          <a:prstGeom prst="rect">
            <a:avLst/>
          </a:prstGeom>
          <a:noFill/>
          <a:ln>
            <a:noFill/>
          </a:ln>
        </p:spPr>
      </p:pic>
      <p:sp>
        <p:nvSpPr>
          <p:cNvPr id="335" name="Google Shape;335;p23"/>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36" name="Google Shape;336;p23"/>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INFLAMMATORY/ENDOCRINE </a:t>
            </a:r>
            <a:br>
              <a:rPr lang="en-US" dirty="0"/>
            </a:br>
            <a:r>
              <a:rPr lang="en-US" dirty="0"/>
              <a:t>DYSFUNCTION</a:t>
            </a:r>
            <a:endParaRPr dirty="0"/>
          </a:p>
        </p:txBody>
      </p:sp>
      <p:sp>
        <p:nvSpPr>
          <p:cNvPr id="337" name="Google Shape;337;p23"/>
          <p:cNvSpPr txBox="1">
            <a:spLocks noGrp="1"/>
          </p:cNvSpPr>
          <p:nvPr>
            <p:ph type="body" idx="1"/>
          </p:nvPr>
        </p:nvSpPr>
        <p:spPr>
          <a:xfrm>
            <a:off x="5173484" y="2159564"/>
            <a:ext cx="5843401"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Key Treatment Facets</a:t>
            </a:r>
            <a:endParaRPr dirty="0"/>
          </a:p>
          <a:p>
            <a:pPr marL="228600" lvl="0" indent="-228600" algn="l" rtl="0">
              <a:lnSpc>
                <a:spcPct val="120000"/>
              </a:lnSpc>
              <a:spcBef>
                <a:spcPts val="1000"/>
              </a:spcBef>
              <a:spcAft>
                <a:spcPts val="0"/>
              </a:spcAft>
              <a:buSzPts val="2000"/>
              <a:buChar char="•"/>
            </a:pPr>
            <a:r>
              <a:rPr lang="en-US" dirty="0"/>
              <a:t>Key Providers:</a:t>
            </a:r>
            <a:endParaRPr dirty="0"/>
          </a:p>
          <a:p>
            <a:pPr marL="685800" lvl="1" indent="-228600" algn="l" rtl="0">
              <a:lnSpc>
                <a:spcPct val="120000"/>
              </a:lnSpc>
              <a:spcBef>
                <a:spcPts val="500"/>
              </a:spcBef>
              <a:spcAft>
                <a:spcPts val="0"/>
              </a:spcAft>
              <a:buSzPts val="1800"/>
              <a:buChar char="•"/>
            </a:pPr>
            <a:r>
              <a:rPr lang="en-US" dirty="0"/>
              <a:t>Concussion Quarterback</a:t>
            </a:r>
            <a:endParaRPr dirty="0"/>
          </a:p>
          <a:p>
            <a:pPr marL="685800" lvl="1" indent="-228600" algn="l" rtl="0">
              <a:lnSpc>
                <a:spcPct val="120000"/>
              </a:lnSpc>
              <a:spcBef>
                <a:spcPts val="500"/>
              </a:spcBef>
              <a:spcAft>
                <a:spcPts val="0"/>
              </a:spcAft>
              <a:buSzPts val="1800"/>
              <a:buChar char="•"/>
            </a:pPr>
            <a:r>
              <a:rPr lang="en-US" dirty="0"/>
              <a:t>Physical Therapy with concussion rehabilitation specialization</a:t>
            </a:r>
            <a:endParaRPr dirty="0"/>
          </a:p>
          <a:p>
            <a:pPr marL="685800" lvl="1" indent="-228600" algn="l" rtl="0">
              <a:lnSpc>
                <a:spcPct val="120000"/>
              </a:lnSpc>
              <a:spcBef>
                <a:spcPts val="500"/>
              </a:spcBef>
              <a:spcAft>
                <a:spcPts val="0"/>
              </a:spcAft>
              <a:buSzPts val="1800"/>
              <a:buChar char="•"/>
            </a:pPr>
            <a:r>
              <a:rPr lang="en-US" b="1" dirty="0"/>
              <a:t>Nutritionist/Dietitian </a:t>
            </a:r>
          </a:p>
          <a:p>
            <a:pPr marL="685800" lvl="1" indent="-228600" algn="l" rtl="0">
              <a:lnSpc>
                <a:spcPct val="120000"/>
              </a:lnSpc>
              <a:spcBef>
                <a:spcPts val="500"/>
              </a:spcBef>
              <a:spcAft>
                <a:spcPts val="0"/>
              </a:spcAft>
              <a:buSzPts val="1800"/>
              <a:buChar char="•"/>
            </a:pPr>
            <a:r>
              <a:rPr lang="en-US" b="1" dirty="0"/>
              <a:t>Endocrinologist</a:t>
            </a:r>
            <a:endParaRPr b="1" dirty="0"/>
          </a:p>
          <a:p>
            <a:pPr marL="685800" lvl="1" indent="-228600" algn="l" rtl="0">
              <a:lnSpc>
                <a:spcPct val="120000"/>
              </a:lnSpc>
              <a:spcBef>
                <a:spcPts val="500"/>
              </a:spcBef>
              <a:spcAft>
                <a:spcPts val="0"/>
              </a:spcAft>
              <a:buSzPts val="1800"/>
              <a:buChar char="•"/>
            </a:pPr>
            <a:r>
              <a:rPr lang="en-US" dirty="0"/>
              <a:t>Interventional Pain Medicine/Physiatry</a:t>
            </a:r>
            <a:endParaRPr dirty="0"/>
          </a:p>
          <a:p>
            <a:pPr marL="228600" lvl="0" indent="-101600" algn="l" rtl="0">
              <a:lnSpc>
                <a:spcPct val="120000"/>
              </a:lnSpc>
              <a:spcBef>
                <a:spcPts val="1000"/>
              </a:spcBef>
              <a:spcAft>
                <a:spcPts val="0"/>
              </a:spcAft>
              <a:buSzPts val="2000"/>
              <a:buNone/>
            </a:pPr>
            <a:endParaRPr dirty="0"/>
          </a:p>
        </p:txBody>
      </p:sp>
    </p:spTree>
    <p:extLst>
      <p:ext uri="{BB962C8B-B14F-4D97-AF65-F5344CB8AC3E}">
        <p14:creationId xmlns:p14="http://schemas.microsoft.com/office/powerpoint/2010/main" val="367518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8"/>
          <p:cNvSpPr/>
          <p:nvPr/>
        </p:nvSpPr>
        <p:spPr>
          <a:xfrm rot="10800000">
            <a:off x="1066029" y="-464545"/>
            <a:ext cx="10049293" cy="216673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7" name="Google Shape;217;p8"/>
          <p:cNvSpPr txBox="1">
            <a:spLocks noGrp="1"/>
          </p:cNvSpPr>
          <p:nvPr>
            <p:ph type="title"/>
          </p:nvPr>
        </p:nvSpPr>
        <p:spPr>
          <a:xfrm>
            <a:off x="1076678" y="375868"/>
            <a:ext cx="10038644"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WHAT</a:t>
            </a:r>
            <a:r>
              <a:rPr lang="en-US" i="1" dirty="0"/>
              <a:t> IS </a:t>
            </a:r>
            <a:r>
              <a:rPr lang="en-US" dirty="0"/>
              <a:t>A CONCUSSION AND </a:t>
            </a:r>
            <a:br>
              <a:rPr lang="en-US" dirty="0"/>
            </a:br>
            <a:r>
              <a:rPr lang="en-US" dirty="0"/>
              <a:t>WHAT IS HAPPENING IN THE BRAIN?</a:t>
            </a:r>
            <a:endParaRPr dirty="0"/>
          </a:p>
        </p:txBody>
      </p:sp>
      <p:pic>
        <p:nvPicPr>
          <p:cNvPr id="2" name="Picture 1" descr="A brain with a light coming from it&#10;&#10;Description automatically generated with medium confidence">
            <a:extLst>
              <a:ext uri="{FF2B5EF4-FFF2-40B4-BE49-F238E27FC236}">
                <a16:creationId xmlns:a16="http://schemas.microsoft.com/office/drawing/2014/main" id="{F1110ED0-CC9C-60FC-3C44-8D125DBAA917}"/>
              </a:ext>
            </a:extLst>
          </p:cNvPr>
          <p:cNvPicPr>
            <a:picLocks noChangeAspect="1"/>
          </p:cNvPicPr>
          <p:nvPr/>
        </p:nvPicPr>
        <p:blipFill rotWithShape="1">
          <a:blip r:embed="rId3"/>
          <a:srcRect r="8480"/>
          <a:stretch/>
        </p:blipFill>
        <p:spPr>
          <a:xfrm>
            <a:off x="7009092" y="1862391"/>
            <a:ext cx="5182908" cy="4247333"/>
          </a:xfrm>
          <a:prstGeom prst="rect">
            <a:avLst/>
          </a:prstGeom>
        </p:spPr>
      </p:pic>
      <p:sp>
        <p:nvSpPr>
          <p:cNvPr id="215" name="Google Shape;215;p8"/>
          <p:cNvSpPr txBox="1">
            <a:spLocks noGrp="1"/>
          </p:cNvSpPr>
          <p:nvPr>
            <p:ph type="body" idx="1"/>
          </p:nvPr>
        </p:nvSpPr>
        <p:spPr>
          <a:xfrm>
            <a:off x="913795" y="2295835"/>
            <a:ext cx="6809368" cy="3695136"/>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20000"/>
              </a:lnSpc>
              <a:spcBef>
                <a:spcPts val="0"/>
              </a:spcBef>
              <a:spcAft>
                <a:spcPts val="0"/>
              </a:spcAft>
              <a:buSzPct val="100000"/>
              <a:buChar char="•"/>
            </a:pPr>
            <a:r>
              <a:rPr lang="en-US" dirty="0"/>
              <a:t>Stretching of neurons, ion exchange imbalance between K+ depolarization, neuronal firing and Glutamate (NT) release  </a:t>
            </a:r>
            <a:endParaRPr dirty="0"/>
          </a:p>
          <a:p>
            <a:pPr marL="228600" lvl="0" indent="-228600" algn="l" rtl="0">
              <a:lnSpc>
                <a:spcPct val="120000"/>
              </a:lnSpc>
              <a:spcBef>
                <a:spcPts val="1000"/>
              </a:spcBef>
              <a:spcAft>
                <a:spcPts val="0"/>
              </a:spcAft>
              <a:buSzPct val="100000"/>
              <a:buChar char="•"/>
            </a:pPr>
            <a:r>
              <a:rPr lang="en-US" dirty="0"/>
              <a:t>Axons most susceptible. General vs. Specific largely determines clinical characteristics </a:t>
            </a:r>
            <a:endParaRPr dirty="0"/>
          </a:p>
          <a:p>
            <a:pPr marL="228600" lvl="0" indent="-228600" algn="l" rtl="0">
              <a:lnSpc>
                <a:spcPct val="120000"/>
              </a:lnSpc>
              <a:spcBef>
                <a:spcPts val="1000"/>
              </a:spcBef>
              <a:spcAft>
                <a:spcPts val="0"/>
              </a:spcAft>
              <a:buSzPct val="100000"/>
              <a:buChar char="•"/>
            </a:pPr>
            <a:r>
              <a:rPr lang="en-US" dirty="0"/>
              <a:t>Results in Ca++ flooding intracellular space, reduces cell’s ability to produce energy by way of mitochondrial dysfunction </a:t>
            </a:r>
            <a:endParaRPr dirty="0"/>
          </a:p>
          <a:p>
            <a:pPr marL="228600" lvl="0" indent="-228600" algn="l" rtl="0">
              <a:lnSpc>
                <a:spcPct val="120000"/>
              </a:lnSpc>
              <a:spcBef>
                <a:spcPts val="1000"/>
              </a:spcBef>
              <a:spcAft>
                <a:spcPts val="0"/>
              </a:spcAft>
              <a:buSzPct val="100000"/>
              <a:buChar char="•"/>
            </a:pPr>
            <a:r>
              <a:rPr lang="en-US" dirty="0"/>
              <a:t>Hit – stretch – electrical storm – reduced energy production* </a:t>
            </a:r>
          </a:p>
          <a:p>
            <a:pPr marL="228600" lvl="0" indent="-228600" algn="l" rtl="0">
              <a:lnSpc>
                <a:spcPct val="120000"/>
              </a:lnSpc>
              <a:spcBef>
                <a:spcPts val="1000"/>
              </a:spcBef>
              <a:spcAft>
                <a:spcPts val="0"/>
              </a:spcAft>
              <a:buSzPct val="100000"/>
              <a:buChar char="•"/>
            </a:pPr>
            <a:r>
              <a:rPr lang="en-US" dirty="0"/>
              <a:t>First few weeks is insufficient energy supply for the metabolic/functional energy demand** </a:t>
            </a:r>
          </a:p>
          <a:p>
            <a:pPr marL="685800" lvl="1" indent="-228600">
              <a:spcBef>
                <a:spcPts val="1000"/>
              </a:spcBef>
              <a:buSzPct val="100000"/>
            </a:pPr>
            <a:r>
              <a:rPr lang="en-US" sz="1500" dirty="0"/>
              <a:t>* </a:t>
            </a:r>
            <a:r>
              <a:rPr lang="en-US" sz="1500" b="1" i="1" dirty="0"/>
              <a:t>“Neurometabolic Cascade” </a:t>
            </a:r>
            <a:r>
              <a:rPr lang="en-US" sz="1500" dirty="0"/>
              <a:t>Vagnozzi, et al 2010 </a:t>
            </a:r>
          </a:p>
          <a:p>
            <a:pPr marL="685800" lvl="1" indent="-228600">
              <a:spcBef>
                <a:spcPts val="1000"/>
              </a:spcBef>
              <a:buSzPct val="100000"/>
            </a:pPr>
            <a:r>
              <a:rPr lang="en-US" sz="1500" dirty="0"/>
              <a:t>** Day 3, Day 15, Day 21, Day 30 is typically when deficit rebalances</a:t>
            </a:r>
            <a:endParaRPr sz="1500" dirty="0"/>
          </a:p>
          <a:p>
            <a:pPr marL="228600" lvl="0" indent="-111125" algn="l" rtl="0">
              <a:lnSpc>
                <a:spcPct val="120000"/>
              </a:lnSpc>
              <a:spcBef>
                <a:spcPts val="1000"/>
              </a:spcBef>
              <a:spcAft>
                <a:spcPts val="0"/>
              </a:spcAft>
              <a:buSzPct val="100000"/>
              <a:buNone/>
            </a:pPr>
            <a:endParaRPr dirty="0"/>
          </a:p>
        </p:txBody>
      </p:sp>
    </p:spTree>
    <p:extLst>
      <p:ext uri="{BB962C8B-B14F-4D97-AF65-F5344CB8AC3E}">
        <p14:creationId xmlns:p14="http://schemas.microsoft.com/office/powerpoint/2010/main" val="3668566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2" descr="A person with pain in her neck&#10;&#10;Description automatically generated"/>
          <p:cNvPicPr preferRelativeResize="0"/>
          <p:nvPr/>
        </p:nvPicPr>
        <p:blipFill rotWithShape="1">
          <a:blip r:embed="rId3">
            <a:alphaModFix/>
          </a:blip>
          <a:srcRect b="18006"/>
          <a:stretch/>
        </p:blipFill>
        <p:spPr>
          <a:xfrm>
            <a:off x="217463" y="1251847"/>
            <a:ext cx="4705350" cy="5144166"/>
          </a:xfrm>
          <a:prstGeom prst="rect">
            <a:avLst/>
          </a:prstGeom>
          <a:noFill/>
          <a:ln>
            <a:noFill/>
          </a:ln>
        </p:spPr>
      </p:pic>
      <p:sp>
        <p:nvSpPr>
          <p:cNvPr id="327" name="Google Shape;327;p22"/>
          <p:cNvSpPr txBox="1">
            <a:spLocks noGrp="1"/>
          </p:cNvSpPr>
          <p:nvPr>
            <p:ph type="body" idx="1"/>
          </p:nvPr>
        </p:nvSpPr>
        <p:spPr>
          <a:xfrm>
            <a:off x="4922813" y="1847575"/>
            <a:ext cx="6758568" cy="426220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ct val="100000"/>
              <a:buChar char="•"/>
            </a:pPr>
            <a:r>
              <a:rPr lang="en-US" sz="2200" dirty="0"/>
              <a:t>Proprioceptive De-Coupling (NECK also participates in proprioception)  </a:t>
            </a:r>
            <a:endParaRPr sz="2200" dirty="0"/>
          </a:p>
          <a:p>
            <a:pPr marL="228600" lvl="0" indent="-228600" algn="l" rtl="0">
              <a:lnSpc>
                <a:spcPct val="120000"/>
              </a:lnSpc>
              <a:spcBef>
                <a:spcPts val="1000"/>
              </a:spcBef>
              <a:spcAft>
                <a:spcPts val="0"/>
              </a:spcAft>
              <a:buSzPct val="100000"/>
              <a:buChar char="•"/>
            </a:pPr>
            <a:r>
              <a:rPr lang="en-US" sz="2200" dirty="0"/>
              <a:t>Motion Sensitivity, Sensitivity to Lights</a:t>
            </a:r>
            <a:endParaRPr sz="2200" dirty="0"/>
          </a:p>
          <a:p>
            <a:pPr marL="228600" lvl="0" indent="-228600" algn="l" rtl="0">
              <a:lnSpc>
                <a:spcPct val="120000"/>
              </a:lnSpc>
              <a:spcBef>
                <a:spcPts val="1000"/>
              </a:spcBef>
              <a:spcAft>
                <a:spcPts val="0"/>
              </a:spcAft>
              <a:buSzPct val="100000"/>
              <a:buChar char="•"/>
            </a:pPr>
            <a:r>
              <a:rPr lang="en-US" sz="2200" dirty="0"/>
              <a:t>Spinning, Nausea, Vertigo</a:t>
            </a:r>
            <a:endParaRPr sz="2200" dirty="0"/>
          </a:p>
          <a:p>
            <a:pPr marL="685800" lvl="1" indent="-228600">
              <a:spcBef>
                <a:spcPts val="1000"/>
              </a:spcBef>
              <a:buSzPct val="100000"/>
            </a:pPr>
            <a:r>
              <a:rPr lang="en-US" dirty="0"/>
              <a:t>If cumulative inputs are not telling your brain the same things, resulting sense of imbalance, wavy, dysphoria, motion sickness, spatial confusion.. </a:t>
            </a:r>
          </a:p>
          <a:p>
            <a:pPr marL="685800" lvl="1" indent="-228600">
              <a:spcBef>
                <a:spcPts val="1000"/>
              </a:spcBef>
              <a:buSzPct val="100000"/>
            </a:pPr>
            <a:r>
              <a:rPr lang="en-US" dirty="0"/>
              <a:t>Brain is like, “wait a minute, who do I believe here”… sufficiently important that the brain will try and shut down (or further amplify) activity until if feels secure that its information is correct. </a:t>
            </a:r>
            <a:endParaRPr dirty="0"/>
          </a:p>
        </p:txBody>
      </p:sp>
      <p:sp>
        <p:nvSpPr>
          <p:cNvPr id="328" name="Google Shape;328;p22"/>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29" name="Google Shape;329;p22"/>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VISUAL AND VESTIBULAR</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3" descr="A person with pain in her neck&#10;&#10;Description automatically generated"/>
          <p:cNvPicPr preferRelativeResize="0"/>
          <p:nvPr/>
        </p:nvPicPr>
        <p:blipFill rotWithShape="1">
          <a:blip r:embed="rId3">
            <a:alphaModFix/>
          </a:blip>
          <a:srcRect b="18006"/>
          <a:stretch/>
        </p:blipFill>
        <p:spPr>
          <a:xfrm>
            <a:off x="217463" y="1251847"/>
            <a:ext cx="4705350" cy="5144166"/>
          </a:xfrm>
          <a:prstGeom prst="rect">
            <a:avLst/>
          </a:prstGeom>
          <a:noFill/>
          <a:ln>
            <a:noFill/>
          </a:ln>
        </p:spPr>
      </p:pic>
      <p:sp>
        <p:nvSpPr>
          <p:cNvPr id="335" name="Google Shape;335;p23"/>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36" name="Google Shape;336;p23"/>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VISUAL AND VESTIBULAR</a:t>
            </a:r>
            <a:endParaRPr dirty="0"/>
          </a:p>
        </p:txBody>
      </p:sp>
      <p:sp>
        <p:nvSpPr>
          <p:cNvPr id="337" name="Google Shape;337;p23"/>
          <p:cNvSpPr txBox="1">
            <a:spLocks noGrp="1"/>
          </p:cNvSpPr>
          <p:nvPr>
            <p:ph type="body" idx="1"/>
          </p:nvPr>
        </p:nvSpPr>
        <p:spPr>
          <a:xfrm>
            <a:off x="5173484" y="2159564"/>
            <a:ext cx="5843401"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Key Treatment Facets</a:t>
            </a:r>
            <a:endParaRPr dirty="0"/>
          </a:p>
          <a:p>
            <a:pPr marL="228600" lvl="0" indent="-228600" algn="l" rtl="0">
              <a:lnSpc>
                <a:spcPct val="120000"/>
              </a:lnSpc>
              <a:spcBef>
                <a:spcPts val="1000"/>
              </a:spcBef>
              <a:spcAft>
                <a:spcPts val="0"/>
              </a:spcAft>
              <a:buSzPts val="2000"/>
              <a:buChar char="•"/>
            </a:pPr>
            <a:r>
              <a:rPr lang="en-US" dirty="0"/>
              <a:t>Key Providers:</a:t>
            </a:r>
            <a:endParaRPr dirty="0"/>
          </a:p>
          <a:p>
            <a:pPr marL="685800" lvl="1" indent="-228600" algn="l" rtl="0">
              <a:lnSpc>
                <a:spcPct val="120000"/>
              </a:lnSpc>
              <a:spcBef>
                <a:spcPts val="500"/>
              </a:spcBef>
              <a:spcAft>
                <a:spcPts val="0"/>
              </a:spcAft>
              <a:buSzPts val="1800"/>
              <a:buChar char="•"/>
            </a:pPr>
            <a:r>
              <a:rPr lang="en-US" dirty="0"/>
              <a:t>Concussion Quarterback</a:t>
            </a:r>
            <a:endParaRPr dirty="0"/>
          </a:p>
          <a:p>
            <a:pPr marL="685800" lvl="1" indent="-228600" algn="l" rtl="0">
              <a:lnSpc>
                <a:spcPct val="120000"/>
              </a:lnSpc>
              <a:spcBef>
                <a:spcPts val="500"/>
              </a:spcBef>
              <a:spcAft>
                <a:spcPts val="0"/>
              </a:spcAft>
              <a:buSzPts val="1800"/>
              <a:buChar char="•"/>
            </a:pPr>
            <a:r>
              <a:rPr lang="en-US" b="1" dirty="0"/>
              <a:t>Physical Therapy with Vestibular Rehabilitation Specialization</a:t>
            </a:r>
            <a:endParaRPr b="1" dirty="0"/>
          </a:p>
          <a:p>
            <a:pPr marL="685800" lvl="1" indent="-228600" algn="l" rtl="0">
              <a:lnSpc>
                <a:spcPct val="120000"/>
              </a:lnSpc>
              <a:spcBef>
                <a:spcPts val="500"/>
              </a:spcBef>
              <a:spcAft>
                <a:spcPts val="0"/>
              </a:spcAft>
              <a:buSzPts val="1800"/>
              <a:buChar char="•"/>
            </a:pPr>
            <a:r>
              <a:rPr lang="en-US" b="1" dirty="0"/>
              <a:t>Ophthalmology/Optometry/Neuro-ophthalmology</a:t>
            </a:r>
            <a:endParaRPr b="1" dirty="0"/>
          </a:p>
          <a:p>
            <a:pPr marL="685800" lvl="1" indent="-228600" algn="l" rtl="0">
              <a:lnSpc>
                <a:spcPct val="120000"/>
              </a:lnSpc>
              <a:spcBef>
                <a:spcPts val="500"/>
              </a:spcBef>
              <a:spcAft>
                <a:spcPts val="0"/>
              </a:spcAft>
              <a:buSzPts val="1800"/>
              <a:buChar char="•"/>
            </a:pPr>
            <a:r>
              <a:rPr lang="en-US" dirty="0"/>
              <a:t>Nutritionist/Dietitian </a:t>
            </a:r>
            <a:endParaRPr dirty="0"/>
          </a:p>
          <a:p>
            <a:pPr marL="685800" lvl="1" indent="-228600" algn="l" rtl="0">
              <a:lnSpc>
                <a:spcPct val="120000"/>
              </a:lnSpc>
              <a:spcBef>
                <a:spcPts val="500"/>
              </a:spcBef>
              <a:spcAft>
                <a:spcPts val="0"/>
              </a:spcAft>
              <a:buSzPts val="1800"/>
              <a:buChar char="•"/>
            </a:pPr>
            <a:r>
              <a:rPr lang="en-US" dirty="0"/>
              <a:t>Interventional Pain Medicine/Physiatry</a:t>
            </a:r>
            <a:endParaRPr dirty="0"/>
          </a:p>
          <a:p>
            <a:pPr marL="228600" lvl="0" indent="-101600" algn="l" rtl="0">
              <a:lnSpc>
                <a:spcPct val="120000"/>
              </a:lnSpc>
              <a:spcBef>
                <a:spcPts val="1000"/>
              </a:spcBef>
              <a:spcAft>
                <a:spcPts val="0"/>
              </a:spcAft>
              <a:buSzPts val="20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24"/>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n-US" dirty="0"/>
              <a:t>CONCUSSION VS WHIPLASH: </a:t>
            </a:r>
            <a:r>
              <a:rPr lang="en-US" b="1" dirty="0"/>
              <a:t>SYMPTOMS</a:t>
            </a:r>
            <a:r>
              <a:rPr lang="en-US" dirty="0"/>
              <a:t> are </a:t>
            </a:r>
            <a:r>
              <a:rPr lang="en-US" b="1" dirty="0"/>
              <a:t>IDENTICAL</a:t>
            </a:r>
            <a:endParaRPr b="1" dirty="0"/>
          </a:p>
          <a:p>
            <a:pPr marL="228600" lvl="0" indent="-228600" algn="l" rtl="0">
              <a:lnSpc>
                <a:spcPct val="120000"/>
              </a:lnSpc>
              <a:spcBef>
                <a:spcPts val="1000"/>
              </a:spcBef>
              <a:spcAft>
                <a:spcPts val="0"/>
              </a:spcAft>
              <a:buSzPts val="2000"/>
              <a:buChar char="•"/>
            </a:pPr>
            <a:r>
              <a:rPr lang="en-US" dirty="0"/>
              <a:t>BOTH: H/A, Dizziness and Imbalance, Cognitive disturbance, Memory/Concentration Impairment, Visual Disturbance, Fatigue, Psychological Distress</a:t>
            </a:r>
            <a:endParaRPr dirty="0"/>
          </a:p>
          <a:p>
            <a:pPr marL="228600" lvl="0" indent="-228600" algn="l" rtl="0">
              <a:lnSpc>
                <a:spcPct val="120000"/>
              </a:lnSpc>
              <a:spcBef>
                <a:spcPts val="1000"/>
              </a:spcBef>
              <a:spcAft>
                <a:spcPts val="0"/>
              </a:spcAft>
              <a:buSzPts val="2000"/>
              <a:buChar char="•"/>
            </a:pPr>
            <a:r>
              <a:rPr lang="en-US" dirty="0"/>
              <a:t>THEREFORE, differences are KEY…. Whiplash Suspected with Arm Pain, Limb Paresthesia, TMJ Dysfunction </a:t>
            </a:r>
            <a:endParaRPr dirty="0"/>
          </a:p>
          <a:p>
            <a:pPr marL="228600" lvl="0" indent="-228600" algn="l" rtl="0">
              <a:lnSpc>
                <a:spcPct val="120000"/>
              </a:lnSpc>
              <a:spcBef>
                <a:spcPts val="1000"/>
              </a:spcBef>
              <a:spcAft>
                <a:spcPts val="0"/>
              </a:spcAft>
              <a:buSzPts val="2000"/>
              <a:buChar char="•"/>
            </a:pPr>
            <a:r>
              <a:rPr lang="en-US" dirty="0"/>
              <a:t>Concussion More Likely to Feature Nausea</a:t>
            </a:r>
            <a:endParaRPr dirty="0"/>
          </a:p>
          <a:p>
            <a:pPr marL="228600" lvl="0" indent="-228600" algn="l" rtl="0">
              <a:lnSpc>
                <a:spcPct val="120000"/>
              </a:lnSpc>
              <a:spcBef>
                <a:spcPts val="1000"/>
              </a:spcBef>
              <a:spcAft>
                <a:spcPts val="0"/>
              </a:spcAft>
              <a:buSzPts val="2000"/>
              <a:buChar char="•"/>
            </a:pPr>
            <a:r>
              <a:rPr lang="en-US" dirty="0"/>
              <a:t>CONCUSSION TAKES 70G – 120G TO OCCUR **WHIPLASH:  Only takes 4.5G force to occur…. SO – Can have whiplash w/o concussion, can not have concussion without whiplash (Easy to remember logically, important to note clinically)</a:t>
            </a:r>
            <a:endParaRPr dirty="0"/>
          </a:p>
          <a:p>
            <a:pPr marL="228600" lvl="0" indent="-101600" algn="l" rtl="0">
              <a:lnSpc>
                <a:spcPct val="120000"/>
              </a:lnSpc>
              <a:spcBef>
                <a:spcPts val="1000"/>
              </a:spcBef>
              <a:spcAft>
                <a:spcPts val="0"/>
              </a:spcAft>
              <a:buSzPts val="2000"/>
              <a:buNone/>
            </a:pPr>
            <a:endParaRPr dirty="0"/>
          </a:p>
        </p:txBody>
      </p:sp>
      <p:sp>
        <p:nvSpPr>
          <p:cNvPr id="343" name="Google Shape;343;p24"/>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44" name="Google Shape;344;p24"/>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CERVICAL DYSFUNCTION</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5"/>
          <p:cNvSpPr txBox="1">
            <a:spLocks noGrp="1"/>
          </p:cNvSpPr>
          <p:nvPr>
            <p:ph type="body" idx="1"/>
          </p:nvPr>
        </p:nvSpPr>
        <p:spPr>
          <a:xfrm>
            <a:off x="913795" y="2096063"/>
            <a:ext cx="10353762" cy="4334233"/>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endParaRPr lang="en-US" dirty="0"/>
          </a:p>
          <a:p>
            <a:pPr marL="228600" lvl="0" indent="-228600" algn="l" rtl="0">
              <a:lnSpc>
                <a:spcPct val="120000"/>
              </a:lnSpc>
              <a:spcBef>
                <a:spcPts val="0"/>
              </a:spcBef>
              <a:spcAft>
                <a:spcPts val="0"/>
              </a:spcAft>
              <a:buSzPts val="2000"/>
              <a:buChar char="•"/>
            </a:pPr>
            <a:endParaRPr lang="en-US" dirty="0"/>
          </a:p>
          <a:p>
            <a:pPr marL="228600" lvl="0" indent="-228600" algn="l" rtl="0">
              <a:lnSpc>
                <a:spcPct val="120000"/>
              </a:lnSpc>
              <a:spcBef>
                <a:spcPts val="0"/>
              </a:spcBef>
              <a:spcAft>
                <a:spcPts val="0"/>
              </a:spcAft>
              <a:buSzPts val="2000"/>
              <a:buChar char="•"/>
            </a:pPr>
            <a:r>
              <a:rPr lang="en-US" dirty="0"/>
              <a:t>Common cause of “PSPC” Is actually *isolated* cervical or other pathology</a:t>
            </a:r>
            <a:endParaRPr dirty="0"/>
          </a:p>
          <a:p>
            <a:pPr marL="228600" lvl="0" indent="-228600" algn="l" rtl="0">
              <a:lnSpc>
                <a:spcPct val="120000"/>
              </a:lnSpc>
              <a:spcBef>
                <a:spcPts val="1000"/>
              </a:spcBef>
              <a:spcAft>
                <a:spcPts val="0"/>
              </a:spcAft>
              <a:buSzPts val="2000"/>
              <a:buChar char="•"/>
            </a:pPr>
            <a:r>
              <a:rPr lang="en-US" dirty="0"/>
              <a:t>Proper evaluation &amp; order of operations – PT, Pain Management, Sports Medicine</a:t>
            </a:r>
            <a:endParaRPr dirty="0"/>
          </a:p>
          <a:p>
            <a:pPr marL="228600" lvl="0" indent="-228600" algn="l" rtl="0">
              <a:lnSpc>
                <a:spcPct val="120000"/>
              </a:lnSpc>
              <a:spcBef>
                <a:spcPts val="1000"/>
              </a:spcBef>
              <a:spcAft>
                <a:spcPts val="0"/>
              </a:spcAft>
              <a:buSzPts val="2000"/>
              <a:buChar char="•"/>
            </a:pPr>
            <a:r>
              <a:rPr lang="en-US" dirty="0"/>
              <a:t>Proper treatments – Don’t waste time/money doing things not likely to work, or NOT doing things likely to work! (…Note how rest and do nothing is STILL not on this list?)</a:t>
            </a:r>
            <a:endParaRPr dirty="0"/>
          </a:p>
        </p:txBody>
      </p:sp>
      <p:sp>
        <p:nvSpPr>
          <p:cNvPr id="350" name="Google Shape;350;p25"/>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51" name="Google Shape;351;p25"/>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CERVICAL DYSFUNCTION</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26"/>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Key Treatment Facets</a:t>
            </a:r>
            <a:endParaRPr dirty="0"/>
          </a:p>
          <a:p>
            <a:pPr marL="228600" lvl="0" indent="-228600" algn="l" rtl="0">
              <a:lnSpc>
                <a:spcPct val="120000"/>
              </a:lnSpc>
              <a:spcBef>
                <a:spcPts val="1000"/>
              </a:spcBef>
              <a:spcAft>
                <a:spcPts val="0"/>
              </a:spcAft>
              <a:buSzPts val="2000"/>
              <a:buChar char="•"/>
            </a:pPr>
            <a:r>
              <a:rPr lang="en-US" dirty="0"/>
              <a:t>Key providers:</a:t>
            </a:r>
            <a:endParaRPr dirty="0"/>
          </a:p>
          <a:p>
            <a:pPr marL="685800" lvl="1" indent="-228600" algn="l" rtl="0">
              <a:lnSpc>
                <a:spcPct val="120000"/>
              </a:lnSpc>
              <a:spcBef>
                <a:spcPts val="500"/>
              </a:spcBef>
              <a:spcAft>
                <a:spcPts val="0"/>
              </a:spcAft>
              <a:buSzPts val="1800"/>
              <a:buChar char="•"/>
            </a:pPr>
            <a:r>
              <a:rPr lang="en-US" dirty="0"/>
              <a:t>Concussion Quarterback</a:t>
            </a:r>
            <a:endParaRPr dirty="0"/>
          </a:p>
          <a:p>
            <a:pPr marL="685800" lvl="1" indent="-228600" algn="l" rtl="0">
              <a:lnSpc>
                <a:spcPct val="120000"/>
              </a:lnSpc>
              <a:spcBef>
                <a:spcPts val="500"/>
              </a:spcBef>
              <a:spcAft>
                <a:spcPts val="0"/>
              </a:spcAft>
              <a:buSzPts val="1800"/>
              <a:buChar char="•"/>
            </a:pPr>
            <a:r>
              <a:rPr lang="en-US" b="1" dirty="0"/>
              <a:t>Physical Therapy with Spine MSK Specialization</a:t>
            </a:r>
            <a:endParaRPr b="1" dirty="0"/>
          </a:p>
          <a:p>
            <a:pPr marL="685800" lvl="1" indent="-228600" algn="l" rtl="0">
              <a:lnSpc>
                <a:spcPct val="120000"/>
              </a:lnSpc>
              <a:spcBef>
                <a:spcPts val="500"/>
              </a:spcBef>
              <a:spcAft>
                <a:spcPts val="0"/>
              </a:spcAft>
              <a:buSzPts val="1800"/>
              <a:buChar char="•"/>
            </a:pPr>
            <a:r>
              <a:rPr lang="en-US" b="1" dirty="0"/>
              <a:t>Interventional Pain Medicine/Physiatry</a:t>
            </a:r>
            <a:endParaRPr b="1" dirty="0"/>
          </a:p>
          <a:p>
            <a:pPr marL="228600" lvl="0" indent="-101600" algn="l" rtl="0">
              <a:lnSpc>
                <a:spcPct val="120000"/>
              </a:lnSpc>
              <a:spcBef>
                <a:spcPts val="1000"/>
              </a:spcBef>
              <a:spcAft>
                <a:spcPts val="0"/>
              </a:spcAft>
              <a:buSzPts val="2000"/>
              <a:buNone/>
            </a:pPr>
            <a:endParaRPr dirty="0"/>
          </a:p>
        </p:txBody>
      </p:sp>
      <p:sp>
        <p:nvSpPr>
          <p:cNvPr id="357" name="Google Shape;357;p26"/>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58" name="Google Shape;358;p26"/>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CERVICAL DYSFUNCTION</a:t>
            </a:r>
            <a:endParaRPr dirty="0"/>
          </a:p>
        </p:txBody>
      </p:sp>
      <p:pic>
        <p:nvPicPr>
          <p:cNvPr id="359" name="Google Shape;359;p26"/>
          <p:cNvPicPr preferRelativeResize="0"/>
          <p:nvPr/>
        </p:nvPicPr>
        <p:blipFill rotWithShape="1">
          <a:blip r:embed="rId3">
            <a:alphaModFix/>
          </a:blip>
          <a:srcRect b="21537"/>
          <a:stretch/>
        </p:blipFill>
        <p:spPr>
          <a:xfrm>
            <a:off x="7182465" y="1432729"/>
            <a:ext cx="4748980" cy="49680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7"/>
          <p:cNvSpPr txBox="1">
            <a:spLocks noGrp="1"/>
          </p:cNvSpPr>
          <p:nvPr>
            <p:ph type="body" idx="1"/>
          </p:nvPr>
        </p:nvSpPr>
        <p:spPr>
          <a:xfrm>
            <a:off x="4601088" y="2317290"/>
            <a:ext cx="5855715"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Default Mode Interference – More of your internal/primal dialogue over-drive (also seen in mania, chronic anxiety, hyper-perseverance, pre-occupation with not being able to think/process properly </a:t>
            </a:r>
            <a:endParaRPr dirty="0"/>
          </a:p>
          <a:p>
            <a:pPr marL="228600" lvl="0" indent="-228600" algn="l" rtl="0">
              <a:lnSpc>
                <a:spcPct val="120000"/>
              </a:lnSpc>
              <a:spcBef>
                <a:spcPts val="1000"/>
              </a:spcBef>
              <a:spcAft>
                <a:spcPts val="0"/>
              </a:spcAft>
              <a:buSzPts val="2000"/>
              <a:buChar char="•"/>
            </a:pPr>
            <a:r>
              <a:rPr lang="en-US" dirty="0"/>
              <a:t>Executive Network – Thinking about what you’re doing, planning, etc.</a:t>
            </a:r>
            <a:endParaRPr dirty="0"/>
          </a:p>
        </p:txBody>
      </p:sp>
      <p:pic>
        <p:nvPicPr>
          <p:cNvPr id="365" name="Google Shape;365;p27" descr="A person holding her head with a headache&#10;&#10;Description automatically generated"/>
          <p:cNvPicPr preferRelativeResize="0"/>
          <p:nvPr/>
        </p:nvPicPr>
        <p:blipFill rotWithShape="1">
          <a:blip r:embed="rId3">
            <a:alphaModFix amt="58000"/>
          </a:blip>
          <a:srcRect b="12883"/>
          <a:stretch/>
        </p:blipFill>
        <p:spPr>
          <a:xfrm>
            <a:off x="0" y="1432729"/>
            <a:ext cx="4277032" cy="4968071"/>
          </a:xfrm>
          <a:prstGeom prst="rect">
            <a:avLst/>
          </a:prstGeom>
          <a:noFill/>
          <a:ln>
            <a:noFill/>
          </a:ln>
        </p:spPr>
      </p:pic>
      <p:sp>
        <p:nvSpPr>
          <p:cNvPr id="366" name="Google Shape;366;p27"/>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67" name="Google Shape;367;p27"/>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PSYCHOLOGICAL</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8"/>
          <p:cNvSpPr txBox="1">
            <a:spLocks noGrp="1"/>
          </p:cNvSpPr>
          <p:nvPr>
            <p:ph type="body" idx="1"/>
          </p:nvPr>
        </p:nvSpPr>
        <p:spPr>
          <a:xfrm>
            <a:off x="4527150" y="2376284"/>
            <a:ext cx="7212566"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dirty="0"/>
              <a:t>Key Treatment Facets</a:t>
            </a:r>
            <a:endParaRPr dirty="0"/>
          </a:p>
          <a:p>
            <a:pPr marL="228600" lvl="0" indent="-228600" algn="l" rtl="0">
              <a:lnSpc>
                <a:spcPct val="120000"/>
              </a:lnSpc>
              <a:spcBef>
                <a:spcPts val="1000"/>
              </a:spcBef>
              <a:spcAft>
                <a:spcPts val="0"/>
              </a:spcAft>
              <a:buSzPts val="2000"/>
              <a:buChar char="•"/>
            </a:pPr>
            <a:r>
              <a:rPr lang="en-US" dirty="0"/>
              <a:t>Key providers:</a:t>
            </a:r>
            <a:endParaRPr dirty="0"/>
          </a:p>
          <a:p>
            <a:pPr marL="685800" lvl="1" indent="-228600" algn="l" rtl="0">
              <a:lnSpc>
                <a:spcPct val="120000"/>
              </a:lnSpc>
              <a:spcBef>
                <a:spcPts val="500"/>
              </a:spcBef>
              <a:spcAft>
                <a:spcPts val="0"/>
              </a:spcAft>
              <a:buSzPts val="1800"/>
              <a:buChar char="•"/>
            </a:pPr>
            <a:r>
              <a:rPr lang="en-US" dirty="0"/>
              <a:t>Concussion Quarterback</a:t>
            </a:r>
            <a:endParaRPr dirty="0"/>
          </a:p>
          <a:p>
            <a:pPr marL="685800" lvl="1" indent="-228600" algn="l" rtl="0">
              <a:lnSpc>
                <a:spcPct val="120000"/>
              </a:lnSpc>
              <a:spcBef>
                <a:spcPts val="500"/>
              </a:spcBef>
              <a:spcAft>
                <a:spcPts val="0"/>
              </a:spcAft>
              <a:buSzPts val="1800"/>
              <a:buChar char="•"/>
            </a:pPr>
            <a:r>
              <a:rPr lang="en-US" b="1" dirty="0"/>
              <a:t>Physical Therapy with generalized concussion specialization</a:t>
            </a:r>
            <a:endParaRPr b="1" dirty="0"/>
          </a:p>
          <a:p>
            <a:pPr marL="685800" lvl="1" indent="-228600" algn="l" rtl="0">
              <a:lnSpc>
                <a:spcPct val="120000"/>
              </a:lnSpc>
              <a:spcBef>
                <a:spcPts val="500"/>
              </a:spcBef>
              <a:spcAft>
                <a:spcPts val="0"/>
              </a:spcAft>
              <a:buSzPts val="1800"/>
              <a:buChar char="•"/>
            </a:pPr>
            <a:r>
              <a:rPr lang="en-US" b="1" dirty="0"/>
              <a:t>Psychology/Psychiatry/Neuro-Psychiatry</a:t>
            </a:r>
            <a:endParaRPr b="1" dirty="0"/>
          </a:p>
          <a:p>
            <a:pPr marL="685800" lvl="1" indent="-228600" algn="l" rtl="0">
              <a:lnSpc>
                <a:spcPct val="120000"/>
              </a:lnSpc>
              <a:spcBef>
                <a:spcPts val="500"/>
              </a:spcBef>
              <a:spcAft>
                <a:spcPts val="0"/>
              </a:spcAft>
              <a:buSzPts val="1800"/>
              <a:buChar char="•"/>
            </a:pPr>
            <a:r>
              <a:rPr lang="en-US" b="1" dirty="0"/>
              <a:t>Counseling</a:t>
            </a:r>
            <a:endParaRPr b="1" dirty="0"/>
          </a:p>
          <a:p>
            <a:pPr marL="685800" lvl="1" indent="-228600" algn="l" rtl="0">
              <a:lnSpc>
                <a:spcPct val="120000"/>
              </a:lnSpc>
              <a:spcBef>
                <a:spcPts val="500"/>
              </a:spcBef>
              <a:spcAft>
                <a:spcPts val="0"/>
              </a:spcAft>
              <a:buSzPts val="1800"/>
              <a:buChar char="•"/>
            </a:pPr>
            <a:r>
              <a:rPr lang="en-US" dirty="0"/>
              <a:t>Pain Medicine/Physiatry</a:t>
            </a:r>
            <a:endParaRPr dirty="0"/>
          </a:p>
          <a:p>
            <a:pPr marL="457200" lvl="1" indent="0" algn="l" rtl="0">
              <a:lnSpc>
                <a:spcPct val="120000"/>
              </a:lnSpc>
              <a:spcBef>
                <a:spcPts val="500"/>
              </a:spcBef>
              <a:spcAft>
                <a:spcPts val="0"/>
              </a:spcAft>
              <a:buSzPts val="1800"/>
              <a:buNone/>
            </a:pPr>
            <a:endParaRPr dirty="0"/>
          </a:p>
        </p:txBody>
      </p:sp>
      <p:sp>
        <p:nvSpPr>
          <p:cNvPr id="373" name="Google Shape;373;p28"/>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74" name="Google Shape;374;p28"/>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PSYCHOLOGICAL</a:t>
            </a:r>
            <a:endParaRPr dirty="0"/>
          </a:p>
        </p:txBody>
      </p:sp>
      <p:pic>
        <p:nvPicPr>
          <p:cNvPr id="375" name="Google Shape;375;p28" descr="A person holding her head with a headache&#10;&#10;Description automatically generated"/>
          <p:cNvPicPr preferRelativeResize="0"/>
          <p:nvPr/>
        </p:nvPicPr>
        <p:blipFill rotWithShape="1">
          <a:blip r:embed="rId3">
            <a:alphaModFix amt="58000"/>
          </a:blip>
          <a:srcRect b="12883"/>
          <a:stretch/>
        </p:blipFill>
        <p:spPr>
          <a:xfrm>
            <a:off x="0" y="1432729"/>
            <a:ext cx="4277032" cy="496807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10"/>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1" name="Google Shape;231;p10"/>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THE INVISIBLE INJURY</a:t>
            </a:r>
          </a:p>
        </p:txBody>
      </p:sp>
      <p:sp>
        <p:nvSpPr>
          <p:cNvPr id="4" name="Text Placeholder 3">
            <a:extLst>
              <a:ext uri="{FF2B5EF4-FFF2-40B4-BE49-F238E27FC236}">
                <a16:creationId xmlns:a16="http://schemas.microsoft.com/office/drawing/2014/main" id="{0EF6C78A-917B-6F08-7930-EAA771818EFD}"/>
              </a:ext>
            </a:extLst>
          </p:cNvPr>
          <p:cNvSpPr>
            <a:spLocks noGrp="1"/>
          </p:cNvSpPr>
          <p:nvPr>
            <p:ph type="body" idx="1"/>
          </p:nvPr>
        </p:nvSpPr>
        <p:spPr>
          <a:xfrm>
            <a:off x="913795" y="1727929"/>
            <a:ext cx="10353762" cy="3695136"/>
          </a:xfrm>
        </p:spPr>
        <p:txBody>
          <a:bodyPr>
            <a:normAutofit/>
          </a:bodyPr>
          <a:lstStyle/>
          <a:p>
            <a:r>
              <a:rPr lang="en-US" sz="1800" dirty="0"/>
              <a:t>This “invisible” injury can clearly cause tremendous harm and disruption in patients work, lives and sense of well-being, but not so clearly that it presents itself as obvious or easily identifiable… </a:t>
            </a:r>
          </a:p>
          <a:p>
            <a:r>
              <a:rPr lang="en-US" sz="1800" dirty="0"/>
              <a:t>Anyone who has ever dealt with (or known someone dealing with) a concussion or more severe TBI knows the feelings of helplessness that can be associated with the suffering that has no outwardly visible signs of harm…</a:t>
            </a:r>
          </a:p>
          <a:p>
            <a:r>
              <a:rPr lang="en-US" sz="1800" dirty="0"/>
              <a:t>Anyone dealing with a concussion patient as a CLAIMANT knows the feeling of frustration associated with being responsible for an “injury” that seemingly has no reliable “evidence” to prove presence, absence nor “recovery”….</a:t>
            </a:r>
          </a:p>
          <a:p>
            <a:endParaRPr lang="en-US" sz="1800" dirty="0"/>
          </a:p>
          <a:p>
            <a:endParaRPr lang="en-US" sz="1800" dirty="0"/>
          </a:p>
        </p:txBody>
      </p:sp>
      <p:sp>
        <p:nvSpPr>
          <p:cNvPr id="3" name="Google Shape;268;p15">
            <a:extLst>
              <a:ext uri="{FF2B5EF4-FFF2-40B4-BE49-F238E27FC236}">
                <a16:creationId xmlns:a16="http://schemas.microsoft.com/office/drawing/2014/main" id="{561DF82E-642E-53AC-4C9B-0B1397CF8491}"/>
              </a:ext>
            </a:extLst>
          </p:cNvPr>
          <p:cNvSpPr/>
          <p:nvPr/>
        </p:nvSpPr>
        <p:spPr>
          <a:xfrm>
            <a:off x="2197433" y="5443572"/>
            <a:ext cx="7797133" cy="578882"/>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0" tIns="45720" rIns="0" bIns="45720" anchor="ctr" anchorCtr="0">
            <a:spAutoFit/>
          </a:bodyPr>
          <a:lstStyle/>
          <a:p>
            <a:pPr algn="ctr"/>
            <a:r>
              <a:rPr lang="en-US" sz="2800" b="1" dirty="0">
                <a:solidFill>
                  <a:srgbClr val="345B74"/>
                </a:solidFill>
              </a:rPr>
              <a:t>SO HOW DO WE </a:t>
            </a:r>
            <a:r>
              <a:rPr lang="en-US" sz="2800" b="1" i="1" dirty="0">
                <a:solidFill>
                  <a:srgbClr val="345B74"/>
                </a:solidFill>
              </a:rPr>
              <a:t>SEE</a:t>
            </a:r>
            <a:r>
              <a:rPr lang="en-US" sz="2800" b="1" dirty="0">
                <a:solidFill>
                  <a:srgbClr val="345B74"/>
                </a:solidFill>
              </a:rPr>
              <a:t> IT?</a:t>
            </a:r>
          </a:p>
        </p:txBody>
      </p:sp>
    </p:spTree>
    <p:extLst>
      <p:ext uri="{BB962C8B-B14F-4D97-AF65-F5344CB8AC3E}">
        <p14:creationId xmlns:p14="http://schemas.microsoft.com/office/powerpoint/2010/main" val="2439722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body" idx="1"/>
          </p:nvPr>
        </p:nvSpPr>
        <p:spPr>
          <a:xfrm>
            <a:off x="913795" y="2096064"/>
            <a:ext cx="10353762" cy="4022514"/>
          </a:xfrm>
          <a:prstGeom prst="rect">
            <a:avLst/>
          </a:prstGeom>
          <a:noFill/>
          <a:ln>
            <a:noFill/>
          </a:ln>
        </p:spPr>
        <p:txBody>
          <a:bodyPr spcFirstLastPara="1" wrap="square" lIns="91425" tIns="45700" rIns="91425" bIns="45700" anchor="t" anchorCtr="0">
            <a:normAutofit/>
          </a:bodyPr>
          <a:lstStyle/>
          <a:p>
            <a:pPr marL="228600" indent="-228600">
              <a:lnSpc>
                <a:spcPct val="170000"/>
              </a:lnSpc>
              <a:spcBef>
                <a:spcPts val="0"/>
              </a:spcBef>
              <a:buSzPct val="100000"/>
            </a:pPr>
            <a:r>
              <a:rPr lang="en-US" sz="2400" b="1" dirty="0"/>
              <a:t>Highly Variable Mechanisms </a:t>
            </a:r>
            <a:r>
              <a:rPr lang="en-US" sz="2400" dirty="0"/>
              <a:t>of Injury</a:t>
            </a:r>
          </a:p>
          <a:p>
            <a:pPr marL="228600" indent="-228600">
              <a:lnSpc>
                <a:spcPct val="170000"/>
              </a:lnSpc>
              <a:spcBef>
                <a:spcPts val="0"/>
              </a:spcBef>
              <a:buSzPct val="100000"/>
            </a:pPr>
            <a:r>
              <a:rPr lang="en-US" sz="2400" b="1" dirty="0"/>
              <a:t>No Supportive Imaging</a:t>
            </a:r>
          </a:p>
          <a:p>
            <a:pPr marL="228600" lvl="0" indent="-228600" algn="l" rtl="0">
              <a:lnSpc>
                <a:spcPct val="170000"/>
              </a:lnSpc>
              <a:spcBef>
                <a:spcPts val="0"/>
              </a:spcBef>
              <a:spcAft>
                <a:spcPts val="0"/>
              </a:spcAft>
              <a:buSzPct val="100000"/>
              <a:buChar char="•"/>
            </a:pPr>
            <a:r>
              <a:rPr lang="en-US" sz="2400" b="1" dirty="0"/>
              <a:t>No Standardized Blood Testing </a:t>
            </a:r>
            <a:r>
              <a:rPr lang="en-US" sz="2400" dirty="0"/>
              <a:t>Panels</a:t>
            </a:r>
          </a:p>
          <a:p>
            <a:pPr marL="228600" lvl="0" indent="-228600" algn="l" rtl="0">
              <a:lnSpc>
                <a:spcPct val="170000"/>
              </a:lnSpc>
              <a:spcBef>
                <a:spcPts val="0"/>
              </a:spcBef>
              <a:spcAft>
                <a:spcPts val="0"/>
              </a:spcAft>
              <a:buSzPct val="100000"/>
              <a:buChar char="•"/>
            </a:pPr>
            <a:r>
              <a:rPr lang="en-US" sz="2400" b="1" dirty="0"/>
              <a:t>Highly Variable Presentation </a:t>
            </a:r>
            <a:r>
              <a:rPr lang="en-US" sz="2400" dirty="0"/>
              <a:t>of Injury</a:t>
            </a:r>
          </a:p>
          <a:p>
            <a:pPr marL="685800" lvl="1" indent="-228600">
              <a:lnSpc>
                <a:spcPct val="170000"/>
              </a:lnSpc>
              <a:spcBef>
                <a:spcPts val="0"/>
              </a:spcBef>
              <a:buSzPct val="100000"/>
            </a:pPr>
            <a:r>
              <a:rPr lang="en-US" sz="1600" dirty="0"/>
              <a:t>All of These then Leading to Increased Level of Challenges in Diagnosis and Treatment </a:t>
            </a:r>
            <a:r>
              <a:rPr lang="en-US" sz="1600" dirty="0">
                <a:sym typeface="Wingdings" panose="05000000000000000000" pitchFamily="2" charset="2"/>
              </a:rPr>
              <a:t>         </a:t>
            </a:r>
            <a:r>
              <a:rPr lang="en-US" sz="1600" dirty="0"/>
              <a:t>Invariable Questions of Malingering or Secondary Gain </a:t>
            </a:r>
            <a:r>
              <a:rPr lang="en-US" sz="1600" dirty="0">
                <a:sym typeface="Wingdings" panose="05000000000000000000" pitchFamily="2" charset="2"/>
              </a:rPr>
              <a:t> Lack of Support  Poor Outcome …</a:t>
            </a:r>
          </a:p>
        </p:txBody>
      </p:sp>
      <p:sp>
        <p:nvSpPr>
          <p:cNvPr id="230" name="Google Shape;230;p10"/>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1" name="Google Shape;231;p10"/>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THE CHALLENGES</a:t>
            </a:r>
            <a:endParaRPr dirty="0"/>
          </a:p>
        </p:txBody>
      </p:sp>
    </p:spTree>
    <p:extLst>
      <p:ext uri="{BB962C8B-B14F-4D97-AF65-F5344CB8AC3E}">
        <p14:creationId xmlns:p14="http://schemas.microsoft.com/office/powerpoint/2010/main" val="2721535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1"/>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8" name="Google Shape;238;p11"/>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ISOLATION IS </a:t>
            </a:r>
            <a:r>
              <a:rPr lang="en-US" b="1" dirty="0">
                <a:latin typeface="Arial Black" panose="020B0604020202020204" pitchFamily="34" charset="0"/>
                <a:cs typeface="Arial Black" panose="020B0604020202020204" pitchFamily="34" charset="0"/>
              </a:rPr>
              <a:t>NOT</a:t>
            </a:r>
            <a:r>
              <a:rPr lang="en-US" b="1" dirty="0"/>
              <a:t> </a:t>
            </a:r>
            <a:r>
              <a:rPr lang="en-US" dirty="0">
                <a:latin typeface="Arial" panose="020B0604020202020204" pitchFamily="34" charset="0"/>
                <a:cs typeface="Arial" panose="020B0604020202020204" pitchFamily="34" charset="0"/>
              </a:rPr>
              <a:t>THE ANSWER</a:t>
            </a:r>
            <a:endParaRPr dirty="0">
              <a:latin typeface="Arial" panose="020B0604020202020204" pitchFamily="34" charset="0"/>
              <a:cs typeface="Arial" panose="020B0604020202020204" pitchFamily="34" charset="0"/>
            </a:endParaRPr>
          </a:p>
        </p:txBody>
      </p:sp>
      <p:pic>
        <p:nvPicPr>
          <p:cNvPr id="2" name="Picture 1" descr="A skeleton sitting on the floor&#10;&#10;Description automatically generated">
            <a:extLst>
              <a:ext uri="{FF2B5EF4-FFF2-40B4-BE49-F238E27FC236}">
                <a16:creationId xmlns:a16="http://schemas.microsoft.com/office/drawing/2014/main" id="{3669CC29-C2B8-629C-98AB-FA46A54BE6BE}"/>
              </a:ext>
            </a:extLst>
          </p:cNvPr>
          <p:cNvPicPr>
            <a:picLocks noChangeAspect="1"/>
          </p:cNvPicPr>
          <p:nvPr/>
        </p:nvPicPr>
        <p:blipFill rotWithShape="1">
          <a:blip r:embed="rId3"/>
          <a:srcRect l="13709"/>
          <a:stretch/>
        </p:blipFill>
        <p:spPr>
          <a:xfrm>
            <a:off x="0" y="1461230"/>
            <a:ext cx="5677930" cy="4934979"/>
          </a:xfrm>
          <a:prstGeom prst="rect">
            <a:avLst/>
          </a:prstGeom>
        </p:spPr>
      </p:pic>
      <p:sp>
        <p:nvSpPr>
          <p:cNvPr id="236" name="Google Shape;236;p11"/>
          <p:cNvSpPr txBox="1">
            <a:spLocks noGrp="1"/>
          </p:cNvSpPr>
          <p:nvPr>
            <p:ph type="body" idx="1"/>
          </p:nvPr>
        </p:nvSpPr>
        <p:spPr>
          <a:xfrm>
            <a:off x="4923691" y="1892862"/>
            <a:ext cx="6822832" cy="3695136"/>
          </a:xfrm>
          <a:prstGeom prst="rect">
            <a:avLst/>
          </a:prstGeom>
          <a:noFill/>
          <a:ln>
            <a:noFill/>
          </a:ln>
        </p:spPr>
        <p:txBody>
          <a:bodyPr spcFirstLastPara="1" wrap="square" lIns="91425" tIns="45700" rIns="91425" bIns="45700" anchor="t" anchorCtr="0">
            <a:normAutofit lnSpcReduction="10000"/>
          </a:bodyPr>
          <a:lstStyle/>
          <a:p>
            <a:pPr marL="228600" lvl="0" indent="-101600" algn="l" rtl="0">
              <a:lnSpc>
                <a:spcPct val="120000"/>
              </a:lnSpc>
              <a:spcBef>
                <a:spcPts val="0"/>
              </a:spcBef>
              <a:spcAft>
                <a:spcPts val="0"/>
              </a:spcAft>
              <a:buSzPts val="2000"/>
              <a:buNone/>
            </a:pPr>
            <a:endParaRPr dirty="0"/>
          </a:p>
          <a:p>
            <a:pPr marL="228600" lvl="0" indent="-228600" algn="l" rtl="0">
              <a:lnSpc>
                <a:spcPct val="120000"/>
              </a:lnSpc>
              <a:spcBef>
                <a:spcPts val="1000"/>
              </a:spcBef>
              <a:spcAft>
                <a:spcPts val="0"/>
              </a:spcAft>
              <a:buSzPts val="2000"/>
              <a:buChar char="•"/>
            </a:pPr>
            <a:r>
              <a:rPr lang="en-US" dirty="0"/>
              <a:t>Rest, social isolation, lost income/productivity makes many individuals depressed and anxious</a:t>
            </a:r>
            <a:endParaRPr dirty="0"/>
          </a:p>
          <a:p>
            <a:pPr marL="228600" lvl="0" indent="-228600" algn="l" rtl="0">
              <a:lnSpc>
                <a:spcPct val="120000"/>
              </a:lnSpc>
              <a:spcBef>
                <a:spcPts val="1000"/>
              </a:spcBef>
              <a:spcAft>
                <a:spcPts val="0"/>
              </a:spcAft>
              <a:buSzPts val="2000"/>
              <a:buChar char="•"/>
            </a:pPr>
            <a:r>
              <a:rPr lang="en-US" dirty="0"/>
              <a:t>Concussion pathophysiology also commonly results in patient complaining of being depressed and anxious</a:t>
            </a:r>
            <a:endParaRPr dirty="0"/>
          </a:p>
          <a:p>
            <a:pPr marL="228600" lvl="0" indent="-228600" algn="l" rtl="0">
              <a:lnSpc>
                <a:spcPct val="120000"/>
              </a:lnSpc>
              <a:spcBef>
                <a:spcPts val="1000"/>
              </a:spcBef>
              <a:spcAft>
                <a:spcPts val="0"/>
              </a:spcAft>
              <a:buSzPts val="2000"/>
              <a:buChar char="•"/>
            </a:pPr>
            <a:r>
              <a:rPr lang="en-US" dirty="0"/>
              <a:t>Mandating extremes of rest/social isolation, etc. to treat concussion compounds the issue, as opposed to helping resolve it, especially in patients with certain pre-existing personality or lifestyle traits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Google Shape;216;p8"/>
          <p:cNvSpPr/>
          <p:nvPr/>
        </p:nvSpPr>
        <p:spPr>
          <a:xfrm rot="10800000">
            <a:off x="1066029" y="-464545"/>
            <a:ext cx="10049293" cy="216673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17" name="Google Shape;217;p8"/>
          <p:cNvSpPr txBox="1">
            <a:spLocks noGrp="1"/>
          </p:cNvSpPr>
          <p:nvPr>
            <p:ph type="title"/>
          </p:nvPr>
        </p:nvSpPr>
        <p:spPr>
          <a:xfrm>
            <a:off x="1076678" y="375868"/>
            <a:ext cx="10038644"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WHAT</a:t>
            </a:r>
            <a:r>
              <a:rPr lang="en-US" i="1" dirty="0"/>
              <a:t> IS </a:t>
            </a:r>
            <a:r>
              <a:rPr lang="en-US" dirty="0"/>
              <a:t>A CONCUSSION AND </a:t>
            </a:r>
            <a:br>
              <a:rPr lang="en-US" dirty="0"/>
            </a:br>
            <a:r>
              <a:rPr lang="en-US" dirty="0"/>
              <a:t>WHAT IS HAPPENING IN THE BRAIN?</a:t>
            </a:r>
            <a:endParaRPr dirty="0"/>
          </a:p>
        </p:txBody>
      </p:sp>
      <p:pic>
        <p:nvPicPr>
          <p:cNvPr id="2" name="Picture 1" descr="A brain with a light coming from it&#10;&#10;Description automatically generated with medium confidence">
            <a:extLst>
              <a:ext uri="{FF2B5EF4-FFF2-40B4-BE49-F238E27FC236}">
                <a16:creationId xmlns:a16="http://schemas.microsoft.com/office/drawing/2014/main" id="{F1110ED0-CC9C-60FC-3C44-8D125DBAA917}"/>
              </a:ext>
            </a:extLst>
          </p:cNvPr>
          <p:cNvPicPr>
            <a:picLocks noChangeAspect="1"/>
          </p:cNvPicPr>
          <p:nvPr/>
        </p:nvPicPr>
        <p:blipFill rotWithShape="1">
          <a:blip r:embed="rId3"/>
          <a:srcRect r="8480"/>
          <a:stretch/>
        </p:blipFill>
        <p:spPr>
          <a:xfrm>
            <a:off x="7009092" y="1862391"/>
            <a:ext cx="5182908" cy="4247333"/>
          </a:xfrm>
          <a:prstGeom prst="rect">
            <a:avLst/>
          </a:prstGeom>
        </p:spPr>
      </p:pic>
      <p:sp>
        <p:nvSpPr>
          <p:cNvPr id="215" name="Google Shape;215;p8"/>
          <p:cNvSpPr txBox="1">
            <a:spLocks noGrp="1"/>
          </p:cNvSpPr>
          <p:nvPr>
            <p:ph type="body" idx="1"/>
          </p:nvPr>
        </p:nvSpPr>
        <p:spPr>
          <a:xfrm>
            <a:off x="913795" y="2209226"/>
            <a:ext cx="6809368" cy="3695136"/>
          </a:xfrm>
          <a:prstGeom prst="rect">
            <a:avLst/>
          </a:prstGeom>
          <a:noFill/>
          <a:ln>
            <a:noFill/>
          </a:ln>
        </p:spPr>
        <p:txBody>
          <a:bodyPr spcFirstLastPara="1" wrap="square" lIns="91425" tIns="45700" rIns="91425" bIns="45700" anchor="t" anchorCtr="0">
            <a:normAutofit/>
          </a:bodyPr>
          <a:lstStyle/>
          <a:p>
            <a:pPr marL="228600" indent="-228600">
              <a:spcBef>
                <a:spcPts val="0"/>
              </a:spcBef>
              <a:buFont typeface="Arial,Sans-Serif"/>
              <a:buChar char="•"/>
            </a:pPr>
            <a:r>
              <a:rPr lang="en-US" b="1" dirty="0"/>
              <a:t>OLD </a:t>
            </a:r>
            <a:r>
              <a:rPr lang="en-US" b="1" i="1" dirty="0"/>
              <a:t>theory</a:t>
            </a:r>
            <a:r>
              <a:rPr lang="en-US" dirty="0"/>
              <a:t>: Coup-contrecoup, INJURY to gray matter</a:t>
            </a:r>
          </a:p>
          <a:p>
            <a:pPr marL="685800" lvl="1" indent="-228600">
              <a:spcBef>
                <a:spcPts val="0"/>
              </a:spcBef>
              <a:buFont typeface="Arial,Sans-Serif"/>
              <a:buChar char="•"/>
            </a:pPr>
            <a:r>
              <a:rPr lang="en-US" dirty="0"/>
              <a:t>Misunderstood pathology</a:t>
            </a:r>
          </a:p>
          <a:p>
            <a:pPr marL="685800" lvl="1" indent="-228600">
              <a:spcBef>
                <a:spcPts val="0"/>
              </a:spcBef>
              <a:buFont typeface="Arial,Sans-Serif"/>
              <a:buChar char="•"/>
            </a:pPr>
            <a:r>
              <a:rPr lang="en-US" dirty="0"/>
              <a:t>Mis-read constellation of symptoms + signs</a:t>
            </a:r>
          </a:p>
          <a:p>
            <a:pPr marL="685800" lvl="1" indent="-228600">
              <a:spcBef>
                <a:spcPts val="0"/>
              </a:spcBef>
              <a:buFont typeface="Arial,Sans-Serif"/>
              <a:buChar char="•"/>
            </a:pPr>
            <a:r>
              <a:rPr lang="en-US" dirty="0"/>
              <a:t>Misguided treatment attempts</a:t>
            </a:r>
          </a:p>
          <a:p>
            <a:pPr marL="228600" indent="-228600">
              <a:spcBef>
                <a:spcPts val="0"/>
              </a:spcBef>
              <a:buFont typeface="Arial,Sans-Serif"/>
              <a:buChar char="•"/>
            </a:pPr>
            <a:r>
              <a:rPr lang="en-US" b="1" dirty="0"/>
              <a:t>NEW </a:t>
            </a:r>
            <a:r>
              <a:rPr lang="en-US" b="1" i="1" dirty="0"/>
              <a:t>science</a:t>
            </a:r>
            <a:r>
              <a:rPr lang="en-US" dirty="0"/>
              <a:t>: Stretch/Sheer, DISRUPTION of Blood Brain Barrier and neuronal energy supply/demand ratios</a:t>
            </a:r>
          </a:p>
          <a:p>
            <a:pPr marL="685800" lvl="1" indent="-228600">
              <a:spcBef>
                <a:spcPts val="0"/>
              </a:spcBef>
              <a:buFont typeface="Arial,Sans-Serif"/>
              <a:buChar char="•"/>
            </a:pPr>
            <a:r>
              <a:rPr lang="en-US" dirty="0"/>
              <a:t>Common underlying pathologic process</a:t>
            </a:r>
          </a:p>
          <a:p>
            <a:pPr marL="685800" lvl="1" indent="-228600">
              <a:spcBef>
                <a:spcPts val="0"/>
              </a:spcBef>
              <a:buFont typeface="Arial,Sans-Serif"/>
              <a:buChar char="•"/>
            </a:pPr>
            <a:r>
              <a:rPr lang="en-US" dirty="0"/>
              <a:t>Constellation of symptoms + signs + formula</a:t>
            </a:r>
          </a:p>
          <a:p>
            <a:pPr marL="685800" lvl="1" indent="-228600">
              <a:spcBef>
                <a:spcPts val="0"/>
              </a:spcBef>
              <a:buFont typeface="Arial,Sans-Serif"/>
              <a:buChar char="•"/>
            </a:pPr>
            <a:r>
              <a:rPr lang="en-US" dirty="0"/>
              <a:t>Cohesive, collaborative treatment plans</a:t>
            </a:r>
          </a:p>
          <a:p>
            <a:pPr marL="685800" lvl="1" indent="-228600">
              <a:spcBef>
                <a:spcPts val="0"/>
              </a:spcBef>
              <a:buFont typeface="Arial,Sans-Serif"/>
              <a:buChar char="•"/>
            </a:pPr>
            <a:endParaRPr lang="en-US" dirty="0"/>
          </a:p>
          <a:p>
            <a:pPr marL="0" lvl="0" indent="0" algn="l">
              <a:lnSpc>
                <a:spcPct val="120000"/>
              </a:lnSpc>
              <a:spcBef>
                <a:spcPts val="0"/>
              </a:spcBef>
              <a:spcAft>
                <a:spcPts val="0"/>
              </a:spcAft>
              <a:buNone/>
            </a:pP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12"/>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45" name="Google Shape;245;p12"/>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AND MAY LEAD TO…</a:t>
            </a:r>
            <a:endParaRPr dirty="0"/>
          </a:p>
        </p:txBody>
      </p:sp>
      <p:pic>
        <p:nvPicPr>
          <p:cNvPr id="2" name="Picture 1" descr="A person with stomach pain&#10;&#10;Description automatically generated">
            <a:extLst>
              <a:ext uri="{FF2B5EF4-FFF2-40B4-BE49-F238E27FC236}">
                <a16:creationId xmlns:a16="http://schemas.microsoft.com/office/drawing/2014/main" id="{52EECA76-8E33-FDD2-DC5B-980130DD4E0D}"/>
              </a:ext>
            </a:extLst>
          </p:cNvPr>
          <p:cNvPicPr>
            <a:picLocks noChangeAspect="1"/>
          </p:cNvPicPr>
          <p:nvPr/>
        </p:nvPicPr>
        <p:blipFill rotWithShape="1">
          <a:blip r:embed="rId3"/>
          <a:srcRect r="22200" b="54955"/>
          <a:stretch/>
        </p:blipFill>
        <p:spPr>
          <a:xfrm>
            <a:off x="5796528" y="1467409"/>
            <a:ext cx="6395472" cy="4937136"/>
          </a:xfrm>
          <a:prstGeom prst="rect">
            <a:avLst/>
          </a:prstGeom>
        </p:spPr>
      </p:pic>
      <p:sp>
        <p:nvSpPr>
          <p:cNvPr id="243" name="Google Shape;243;p12"/>
          <p:cNvSpPr txBox="1">
            <a:spLocks noGrp="1"/>
          </p:cNvSpPr>
          <p:nvPr>
            <p:ph type="body" idx="1"/>
          </p:nvPr>
        </p:nvSpPr>
        <p:spPr>
          <a:xfrm>
            <a:off x="913795" y="2096064"/>
            <a:ext cx="6593316"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1000"/>
              </a:spcBef>
              <a:spcAft>
                <a:spcPts val="0"/>
              </a:spcAft>
              <a:buSzPts val="2000"/>
              <a:buChar char="•"/>
            </a:pPr>
            <a:r>
              <a:rPr lang="en-US" b="1" dirty="0"/>
              <a:t>Confusion </a:t>
            </a:r>
            <a:r>
              <a:rPr lang="en-US" dirty="0"/>
              <a:t>of feelings vs. symptoms, making it difficult to know which is which – and whether or not you are making progress</a:t>
            </a:r>
          </a:p>
          <a:p>
            <a:pPr marL="228600" lvl="0" indent="-228600" algn="l" rtl="0">
              <a:lnSpc>
                <a:spcPct val="120000"/>
              </a:lnSpc>
              <a:spcBef>
                <a:spcPts val="1000"/>
              </a:spcBef>
              <a:spcAft>
                <a:spcPts val="0"/>
              </a:spcAft>
              <a:buSzPts val="2000"/>
              <a:buChar char="•"/>
            </a:pPr>
            <a:r>
              <a:rPr lang="en-US" b="1" dirty="0"/>
              <a:t>Anxiety</a:t>
            </a:r>
            <a:r>
              <a:rPr lang="en-US" dirty="0"/>
              <a:t> or guilt, with some patients feeling/stating they feel like the provider thinks the problem is “all in their head” (figuratively, not literally)</a:t>
            </a:r>
          </a:p>
          <a:p>
            <a:pPr marL="228600" lvl="0" indent="-228600" algn="l" rtl="0">
              <a:lnSpc>
                <a:spcPct val="120000"/>
              </a:lnSpc>
              <a:spcBef>
                <a:spcPts val="1000"/>
              </a:spcBef>
              <a:spcAft>
                <a:spcPts val="0"/>
              </a:spcAft>
              <a:buSzPts val="2000"/>
              <a:buChar char="•"/>
            </a:pPr>
            <a:r>
              <a:rPr lang="en-US" b="1" dirty="0"/>
              <a:t>Reaction</a:t>
            </a:r>
            <a:r>
              <a:rPr lang="en-US" dirty="0"/>
              <a:t> to unconscious triggers or cues that create swings in mood (the classic “Gas and Brake” analogy)</a:t>
            </a:r>
            <a:endParaRPr dirty="0"/>
          </a:p>
          <a:p>
            <a:pPr marL="228600" lvl="0" indent="-101600" algn="l" rtl="0">
              <a:lnSpc>
                <a:spcPct val="120000"/>
              </a:lnSpc>
              <a:spcBef>
                <a:spcPts val="1000"/>
              </a:spcBef>
              <a:spcAft>
                <a:spcPts val="0"/>
              </a:spcAft>
              <a:buSzPts val="2000"/>
              <a:buNone/>
            </a:pP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descr="A x-ray of a person kneeling&#10;&#10;Description automatically generated">
            <a:extLst>
              <a:ext uri="{FF2B5EF4-FFF2-40B4-BE49-F238E27FC236}">
                <a16:creationId xmlns:a16="http://schemas.microsoft.com/office/drawing/2014/main" id="{75ACB4F1-EC93-5AD5-D450-2AAA270E890C}"/>
              </a:ext>
            </a:extLst>
          </p:cNvPr>
          <p:cNvPicPr>
            <a:picLocks noChangeAspect="1"/>
          </p:cNvPicPr>
          <p:nvPr/>
        </p:nvPicPr>
        <p:blipFill>
          <a:blip r:embed="rId3"/>
          <a:stretch>
            <a:fillRect/>
          </a:stretch>
        </p:blipFill>
        <p:spPr>
          <a:xfrm>
            <a:off x="7162800" y="1262216"/>
            <a:ext cx="4940876" cy="4940876"/>
          </a:xfrm>
          <a:prstGeom prst="rect">
            <a:avLst/>
          </a:prstGeom>
        </p:spPr>
      </p:pic>
      <p:sp>
        <p:nvSpPr>
          <p:cNvPr id="250" name="Google Shape;250;p13"/>
          <p:cNvSpPr txBox="1">
            <a:spLocks noGrp="1"/>
          </p:cNvSpPr>
          <p:nvPr>
            <p:ph type="body" idx="1"/>
          </p:nvPr>
        </p:nvSpPr>
        <p:spPr>
          <a:xfrm>
            <a:off x="913795" y="1757022"/>
            <a:ext cx="6570218" cy="4107028"/>
          </a:xfrm>
          <a:prstGeom prst="rect">
            <a:avLst/>
          </a:prstGeom>
          <a:noFill/>
          <a:ln>
            <a:noFill/>
          </a:ln>
        </p:spPr>
        <p:txBody>
          <a:bodyPr spcFirstLastPara="1" wrap="square" lIns="91425" tIns="45700" rIns="91425" bIns="45700" anchor="t" anchorCtr="0">
            <a:normAutofit lnSpcReduction="10000"/>
          </a:bodyPr>
          <a:lstStyle/>
          <a:p>
            <a:pPr marL="228600" lvl="0" indent="-101600" algn="l" rtl="0">
              <a:lnSpc>
                <a:spcPct val="120000"/>
              </a:lnSpc>
              <a:spcBef>
                <a:spcPts val="0"/>
              </a:spcBef>
              <a:spcAft>
                <a:spcPts val="0"/>
              </a:spcAft>
              <a:buSzPts val="2000"/>
              <a:buNone/>
            </a:pPr>
            <a:endParaRPr dirty="0"/>
          </a:p>
          <a:p>
            <a:pPr marL="228600" lvl="0" indent="-228600" algn="l" rtl="0">
              <a:lnSpc>
                <a:spcPct val="120000"/>
              </a:lnSpc>
              <a:spcBef>
                <a:spcPts val="1000"/>
              </a:spcBef>
              <a:spcAft>
                <a:spcPts val="0"/>
              </a:spcAft>
              <a:buSzPts val="2000"/>
              <a:buChar char="•"/>
            </a:pPr>
            <a:r>
              <a:rPr lang="en-US" dirty="0"/>
              <a:t>Thus, anxiety, depression, etc., serve as barriers to recovery, and can mimic concussion symptoms</a:t>
            </a:r>
          </a:p>
          <a:p>
            <a:pPr marL="685800" lvl="1" indent="-228600">
              <a:spcBef>
                <a:spcPts val="1000"/>
              </a:spcBef>
              <a:buSzPts val="2000"/>
            </a:pPr>
            <a:r>
              <a:rPr lang="en-US" dirty="0"/>
              <a:t>Target for treatment? Psychiatric care involvement?  </a:t>
            </a:r>
          </a:p>
          <a:p>
            <a:pPr marL="228600" lvl="0" indent="-228600" algn="l" rtl="0">
              <a:lnSpc>
                <a:spcPct val="120000"/>
              </a:lnSpc>
              <a:spcBef>
                <a:spcPts val="1000"/>
              </a:spcBef>
              <a:spcAft>
                <a:spcPts val="0"/>
              </a:spcAft>
              <a:buSzPts val="2000"/>
              <a:buChar char="•"/>
            </a:pPr>
            <a:r>
              <a:rPr lang="en-US" dirty="0"/>
              <a:t>At a minimum, we must minimize factors that contribute to depression/anxiety, especially in those with pre-existing psychiatric conditions</a:t>
            </a:r>
          </a:p>
          <a:p>
            <a:pPr marL="685800" lvl="1" indent="-228600">
              <a:spcBef>
                <a:spcPts val="1000"/>
              </a:spcBef>
              <a:buSzPts val="2000"/>
            </a:pPr>
            <a:r>
              <a:rPr lang="en-US" dirty="0"/>
              <a:t>To miss this decelerates recovery, amplifies symptoms and lengthens recovery times; a </a:t>
            </a:r>
            <a:r>
              <a:rPr lang="en-US" dirty="0">
                <a:sym typeface="Wingdings" panose="05000000000000000000" pitchFamily="2" charset="2"/>
              </a:rPr>
              <a:t>primary factor in probability of full recovery </a:t>
            </a:r>
            <a:endParaRPr dirty="0"/>
          </a:p>
          <a:p>
            <a:pPr marL="228600" lvl="0" indent="-101600" algn="l" rtl="0">
              <a:lnSpc>
                <a:spcPct val="120000"/>
              </a:lnSpc>
              <a:spcBef>
                <a:spcPts val="1000"/>
              </a:spcBef>
              <a:spcAft>
                <a:spcPts val="0"/>
              </a:spcAft>
              <a:buSzPts val="2000"/>
              <a:buNone/>
            </a:pPr>
            <a:endParaRPr dirty="0"/>
          </a:p>
        </p:txBody>
      </p:sp>
      <p:sp>
        <p:nvSpPr>
          <p:cNvPr id="251" name="Google Shape;251;p13"/>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52" name="Google Shape;252;p13"/>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CONSIDERATIONS</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body" idx="1"/>
          </p:nvPr>
        </p:nvSpPr>
        <p:spPr>
          <a:xfrm>
            <a:off x="913795" y="1847575"/>
            <a:ext cx="10088502" cy="4067669"/>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ts val="2000"/>
              <a:buChar char="•"/>
            </a:pPr>
            <a:r>
              <a:rPr lang="en-US" b="1" dirty="0"/>
              <a:t>Concussion is NOT long-term brain damage </a:t>
            </a:r>
          </a:p>
          <a:p>
            <a:pPr marL="685800" lvl="1" indent="-228600">
              <a:spcBef>
                <a:spcPts val="0"/>
              </a:spcBef>
              <a:buSzPts val="2000"/>
            </a:pPr>
            <a:r>
              <a:rPr lang="en-US" dirty="0"/>
              <a:t>Rather, It is a multi-faceted, temporary and recoverable brain energy imbalance</a:t>
            </a:r>
          </a:p>
          <a:p>
            <a:pPr marL="685800" lvl="1" indent="-228600">
              <a:spcBef>
                <a:spcPts val="0"/>
              </a:spcBef>
              <a:buSzPts val="2000"/>
            </a:pPr>
            <a:r>
              <a:rPr lang="en-US" dirty="0"/>
              <a:t>MRI, CT, etc. shows no structural damage</a:t>
            </a:r>
          </a:p>
          <a:p>
            <a:pPr marL="685800" lvl="1" indent="-228600">
              <a:spcBef>
                <a:spcPts val="0"/>
              </a:spcBef>
              <a:buSzPts val="2000"/>
            </a:pPr>
            <a:r>
              <a:rPr lang="en-US" dirty="0"/>
              <a:t>This is also what separates Concussion from more severe forms of Traumatic Brain Injury, Stroke, etc.</a:t>
            </a:r>
          </a:p>
          <a:p>
            <a:pPr marL="1143000" lvl="2" indent="-228600">
              <a:spcBef>
                <a:spcPts val="0"/>
              </a:spcBef>
              <a:buSzPts val="2000"/>
            </a:pPr>
            <a:r>
              <a:rPr lang="en-US" dirty="0"/>
              <a:t>These more severe conditions should be managed by a Neurological specialist trained specifically in the management of those conditions </a:t>
            </a:r>
          </a:p>
          <a:p>
            <a:pPr marL="914400" lvl="2" indent="0">
              <a:spcBef>
                <a:spcPts val="0"/>
              </a:spcBef>
              <a:buSzPts val="2000"/>
              <a:buNone/>
            </a:pPr>
            <a:endParaRPr lang="en-US" dirty="0"/>
          </a:p>
          <a:p>
            <a:pPr marL="228600" indent="-228600">
              <a:spcBef>
                <a:spcPts val="0"/>
              </a:spcBef>
              <a:buSzPts val="2000"/>
            </a:pPr>
            <a:r>
              <a:rPr lang="en-US" b="1" dirty="0"/>
              <a:t>Science is, by its very nature and focus: SLOW</a:t>
            </a:r>
            <a:endParaRPr lang="en-US" dirty="0"/>
          </a:p>
          <a:p>
            <a:pPr marL="685800" lvl="1" indent="-228600">
              <a:spcBef>
                <a:spcPts val="0"/>
              </a:spcBef>
              <a:buSzPts val="2000"/>
            </a:pPr>
            <a:r>
              <a:rPr lang="en-US" dirty="0"/>
              <a:t>It takes a decade or more for academic research to come into mainstream paradigms</a:t>
            </a:r>
          </a:p>
          <a:p>
            <a:pPr marL="685800" lvl="1" indent="-228600">
              <a:spcBef>
                <a:spcPts val="0"/>
              </a:spcBef>
              <a:buSzPts val="2000"/>
            </a:pPr>
            <a:r>
              <a:rPr lang="en-US" u="sng" dirty="0"/>
              <a:t>2010 marked the beginning of the bench research</a:t>
            </a:r>
            <a:r>
              <a:rPr lang="en-US" dirty="0"/>
              <a:t> here</a:t>
            </a:r>
          </a:p>
          <a:p>
            <a:pPr marL="1143000" lvl="2" indent="-228600">
              <a:spcBef>
                <a:spcPts val="0"/>
              </a:spcBef>
              <a:buSzPts val="2000"/>
            </a:pPr>
            <a:r>
              <a:rPr lang="en-US" dirty="0"/>
              <a:t>So we are (in a sense) on-track</a:t>
            </a:r>
            <a:endParaRPr dirty="0"/>
          </a:p>
        </p:txBody>
      </p:sp>
      <p:sp>
        <p:nvSpPr>
          <p:cNvPr id="258" name="Google Shape;258;p14"/>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59" name="Google Shape;259;p14"/>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CONSIDERATIONS</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0"/>
          <p:cNvSpPr txBox="1">
            <a:spLocks noGrp="1"/>
          </p:cNvSpPr>
          <p:nvPr>
            <p:ph type="body" idx="1"/>
          </p:nvPr>
        </p:nvSpPr>
        <p:spPr>
          <a:xfrm>
            <a:off x="913795" y="1698495"/>
            <a:ext cx="10353762" cy="5351871"/>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20000"/>
              </a:lnSpc>
              <a:spcBef>
                <a:spcPts val="0"/>
              </a:spcBef>
              <a:spcAft>
                <a:spcPts val="0"/>
              </a:spcAft>
              <a:buSzPct val="100000"/>
              <a:buChar char="•"/>
            </a:pPr>
            <a:r>
              <a:rPr lang="en-US" sz="2600" b="1" dirty="0">
                <a:sym typeface="Wingdings" panose="05000000000000000000" pitchFamily="2" charset="2"/>
              </a:rPr>
              <a:t>RESPONSIVE </a:t>
            </a:r>
          </a:p>
          <a:p>
            <a:pPr marL="685800" lvl="1" indent="-228600">
              <a:spcBef>
                <a:spcPts val="0"/>
              </a:spcBef>
              <a:buSzPct val="100000"/>
            </a:pPr>
            <a:r>
              <a:rPr lang="en-US" dirty="0">
                <a:sym typeface="Wingdings" panose="05000000000000000000" pitchFamily="2" charset="2"/>
              </a:rPr>
              <a:t>Early assessment, active engagement and patient education</a:t>
            </a:r>
          </a:p>
          <a:p>
            <a:pPr marL="685800" lvl="1" indent="-228600">
              <a:spcBef>
                <a:spcPts val="0"/>
              </a:spcBef>
              <a:buSzPct val="100000"/>
            </a:pPr>
            <a:r>
              <a:rPr lang="en-US" dirty="0">
                <a:sym typeface="Wingdings" panose="05000000000000000000" pitchFamily="2" charset="2"/>
              </a:rPr>
              <a:t>Impart optimism and instill belief in probability of recovery</a:t>
            </a:r>
          </a:p>
          <a:p>
            <a:pPr marL="1143000" lvl="2" indent="-228600">
              <a:spcBef>
                <a:spcPts val="0"/>
              </a:spcBef>
              <a:buSzPct val="100000"/>
            </a:pPr>
            <a:r>
              <a:rPr lang="en-US" dirty="0">
                <a:sym typeface="Wingdings" panose="05000000000000000000" pitchFamily="2" charset="2"/>
              </a:rPr>
              <a:t>Can be the largest “delta” in good vs. poor outcome</a:t>
            </a:r>
          </a:p>
          <a:p>
            <a:pPr marL="457200" lvl="1" indent="0">
              <a:spcBef>
                <a:spcPts val="0"/>
              </a:spcBef>
              <a:buSzPct val="100000"/>
              <a:buNone/>
            </a:pPr>
            <a:endParaRPr lang="en-US" dirty="0">
              <a:sym typeface="Wingdings" panose="05000000000000000000" pitchFamily="2" charset="2"/>
            </a:endParaRPr>
          </a:p>
          <a:p>
            <a:pPr marL="228600" lvl="0" indent="-228600" algn="l" rtl="0">
              <a:lnSpc>
                <a:spcPct val="120000"/>
              </a:lnSpc>
              <a:spcBef>
                <a:spcPts val="0"/>
              </a:spcBef>
              <a:spcAft>
                <a:spcPts val="0"/>
              </a:spcAft>
              <a:buSzPct val="100000"/>
              <a:buChar char="•"/>
            </a:pPr>
            <a:r>
              <a:rPr lang="en-US" sz="2800" b="1" dirty="0">
                <a:sym typeface="Wingdings" panose="05000000000000000000" pitchFamily="2" charset="2"/>
              </a:rPr>
              <a:t>ATTENTIVE</a:t>
            </a:r>
          </a:p>
          <a:p>
            <a:pPr marL="685800" lvl="1" indent="-228600">
              <a:spcBef>
                <a:spcPts val="0"/>
              </a:spcBef>
              <a:buSzPct val="100000"/>
            </a:pPr>
            <a:r>
              <a:rPr lang="en-US" dirty="0">
                <a:sym typeface="Wingdings" panose="05000000000000000000" pitchFamily="2" charset="2"/>
              </a:rPr>
              <a:t>Comprehensive evaluation including full history – PMHx, Details of Injury, SHx</a:t>
            </a:r>
          </a:p>
          <a:p>
            <a:pPr marL="685800" lvl="1" indent="-228600">
              <a:spcBef>
                <a:spcPts val="0"/>
              </a:spcBef>
              <a:buSzPct val="100000"/>
            </a:pPr>
            <a:r>
              <a:rPr lang="en-US" dirty="0">
                <a:sym typeface="Wingdings" panose="05000000000000000000" pitchFamily="2" charset="2"/>
              </a:rPr>
              <a:t>Set scheduled “Quarterback” appointments Q2 weeks up to 8 weeks </a:t>
            </a:r>
          </a:p>
          <a:p>
            <a:pPr marL="457200" lvl="1" indent="0">
              <a:spcBef>
                <a:spcPts val="0"/>
              </a:spcBef>
              <a:buSzPct val="100000"/>
              <a:buNone/>
            </a:pPr>
            <a:endParaRPr lang="en-US" b="1" dirty="0">
              <a:sym typeface="Wingdings" panose="05000000000000000000" pitchFamily="2" charset="2"/>
            </a:endParaRPr>
          </a:p>
          <a:p>
            <a:pPr marL="228600" lvl="0" indent="-228600" algn="l" rtl="0">
              <a:lnSpc>
                <a:spcPct val="120000"/>
              </a:lnSpc>
              <a:spcBef>
                <a:spcPts val="0"/>
              </a:spcBef>
              <a:spcAft>
                <a:spcPts val="0"/>
              </a:spcAft>
              <a:buSzPct val="100000"/>
              <a:buChar char="•"/>
            </a:pPr>
            <a:r>
              <a:rPr lang="en-US" sz="2800" b="1" dirty="0">
                <a:sym typeface="Wingdings" panose="05000000000000000000" pitchFamily="2" charset="2"/>
              </a:rPr>
              <a:t>INFORMED</a:t>
            </a:r>
          </a:p>
          <a:p>
            <a:pPr marL="685800" lvl="1" indent="-228600">
              <a:spcBef>
                <a:spcPts val="0"/>
              </a:spcBef>
              <a:buSzPct val="100000"/>
            </a:pPr>
            <a:r>
              <a:rPr lang="en-US" dirty="0">
                <a:sym typeface="Wingdings" panose="05000000000000000000" pitchFamily="2" charset="2"/>
              </a:rPr>
              <a:t>Understand the unique nature of Concussion as a Pathophysiology</a:t>
            </a:r>
          </a:p>
          <a:p>
            <a:pPr marL="1143000" lvl="2" indent="-228600">
              <a:spcBef>
                <a:spcPts val="0"/>
              </a:spcBef>
              <a:buSzPct val="100000"/>
            </a:pPr>
            <a:r>
              <a:rPr lang="en-US" dirty="0">
                <a:sym typeface="Wingdings" panose="05000000000000000000" pitchFamily="2" charset="2"/>
              </a:rPr>
              <a:t>Declares itself early – Define “category” and/or “combinations”</a:t>
            </a:r>
          </a:p>
          <a:p>
            <a:pPr marL="1143000" lvl="2" indent="-228600">
              <a:spcBef>
                <a:spcPts val="0"/>
              </a:spcBef>
              <a:buSzPct val="100000"/>
            </a:pPr>
            <a:r>
              <a:rPr lang="en-US" dirty="0">
                <a:sym typeface="Wingdings" panose="05000000000000000000" pitchFamily="2" charset="2"/>
              </a:rPr>
              <a:t>Generally FAVORABLE prognosis when properly categorized and accordingly treated</a:t>
            </a:r>
          </a:p>
          <a:p>
            <a:pPr marL="685800" lvl="1" indent="-228600">
              <a:spcBef>
                <a:spcPts val="0"/>
              </a:spcBef>
              <a:buSzPct val="100000"/>
            </a:pPr>
            <a:r>
              <a:rPr lang="en-US" dirty="0">
                <a:sym typeface="Wingdings" panose="05000000000000000000" pitchFamily="2" charset="2"/>
              </a:rPr>
              <a:t>Multi-Disciplinary/Team approach treatment is nearly constitutionally required</a:t>
            </a:r>
          </a:p>
          <a:p>
            <a:pPr marL="685800" lvl="1" indent="-228600">
              <a:spcBef>
                <a:spcPts val="0"/>
              </a:spcBef>
              <a:buSzPct val="100000"/>
            </a:pPr>
            <a:r>
              <a:rPr lang="en-US" dirty="0">
                <a:sym typeface="Wingdings" panose="05000000000000000000" pitchFamily="2" charset="2"/>
              </a:rPr>
              <a:t>Know that these patients need to feel SEEN to embrace the process of recovery </a:t>
            </a:r>
          </a:p>
          <a:p>
            <a:pPr marL="457200" lvl="1" indent="0">
              <a:spcBef>
                <a:spcPts val="0"/>
              </a:spcBef>
              <a:buSzPct val="100000"/>
              <a:buNone/>
            </a:pPr>
            <a:endParaRPr lang="en-US" b="1" dirty="0">
              <a:sym typeface="Wingdings" panose="05000000000000000000" pitchFamily="2" charset="2"/>
            </a:endParaRPr>
          </a:p>
          <a:p>
            <a:pPr marL="457200" lvl="1" indent="0">
              <a:spcBef>
                <a:spcPts val="0"/>
              </a:spcBef>
              <a:buSzPct val="100000"/>
              <a:buNone/>
            </a:pPr>
            <a:endParaRPr lang="en-US" b="1" dirty="0"/>
          </a:p>
          <a:p>
            <a:pPr marL="228600" lvl="0" indent="-228600" algn="l" rtl="0">
              <a:lnSpc>
                <a:spcPct val="120000"/>
              </a:lnSpc>
              <a:spcBef>
                <a:spcPts val="0"/>
              </a:spcBef>
              <a:spcAft>
                <a:spcPts val="0"/>
              </a:spcAft>
              <a:buSzPct val="100000"/>
              <a:buChar char="•"/>
            </a:pPr>
            <a:endParaRPr lang="en-US" b="1" dirty="0"/>
          </a:p>
          <a:p>
            <a:pPr marL="0" lvl="0" indent="0" algn="l" rtl="0">
              <a:lnSpc>
                <a:spcPct val="120000"/>
              </a:lnSpc>
              <a:spcBef>
                <a:spcPts val="0"/>
              </a:spcBef>
              <a:spcAft>
                <a:spcPts val="0"/>
              </a:spcAft>
              <a:buSzPct val="100000"/>
              <a:buNone/>
            </a:pPr>
            <a:r>
              <a:rPr lang="en-US" b="1" dirty="0"/>
              <a:t>                                        </a:t>
            </a:r>
            <a:endParaRPr dirty="0"/>
          </a:p>
        </p:txBody>
      </p:sp>
      <p:sp>
        <p:nvSpPr>
          <p:cNvPr id="230" name="Google Shape;230;p10"/>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31" name="Google Shape;231;p10"/>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THE SOLUTION</a:t>
            </a:r>
            <a:endParaRPr dirty="0"/>
          </a:p>
        </p:txBody>
      </p:sp>
    </p:spTree>
    <p:extLst>
      <p:ext uri="{BB962C8B-B14F-4D97-AF65-F5344CB8AC3E}">
        <p14:creationId xmlns:p14="http://schemas.microsoft.com/office/powerpoint/2010/main" val="1575587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16"/>
          <p:cNvSpPr/>
          <p:nvPr/>
        </p:nvSpPr>
        <p:spPr>
          <a:xfrm rot="10800000">
            <a:off x="1885949" y="-337935"/>
            <a:ext cx="8272463"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77" name="Google Shape;277;p16"/>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SYMPTOM SPECIFIC TREATMENTS</a:t>
            </a:r>
            <a:endParaRPr dirty="0"/>
          </a:p>
        </p:txBody>
      </p:sp>
      <p:sp>
        <p:nvSpPr>
          <p:cNvPr id="2" name="Google Shape;282;p17">
            <a:extLst>
              <a:ext uri="{FF2B5EF4-FFF2-40B4-BE49-F238E27FC236}">
                <a16:creationId xmlns:a16="http://schemas.microsoft.com/office/drawing/2014/main" id="{C3F0DBCC-9BFF-D567-146D-613A32612703}"/>
              </a:ext>
            </a:extLst>
          </p:cNvPr>
          <p:cNvSpPr/>
          <p:nvPr/>
        </p:nvSpPr>
        <p:spPr>
          <a:xfrm>
            <a:off x="2268769" y="1811755"/>
            <a:ext cx="7643811" cy="2760246"/>
          </a:xfrm>
          <a:prstGeom prst="roundRect">
            <a:avLst>
              <a:gd name="adj" fmla="val 6434"/>
            </a:avLst>
          </a:prstGeom>
          <a:solidFill>
            <a:srgbClr val="DFECEC">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 name="Google Shape;283;p17">
            <a:extLst>
              <a:ext uri="{FF2B5EF4-FFF2-40B4-BE49-F238E27FC236}">
                <a16:creationId xmlns:a16="http://schemas.microsoft.com/office/drawing/2014/main" id="{995609A2-48E5-08F9-0EBA-B0FF9F9EE07E}"/>
              </a:ext>
            </a:extLst>
          </p:cNvPr>
          <p:cNvSpPr txBox="1">
            <a:spLocks/>
          </p:cNvSpPr>
          <p:nvPr/>
        </p:nvSpPr>
        <p:spPr>
          <a:xfrm>
            <a:off x="1087000" y="2163447"/>
            <a:ext cx="4088542" cy="1308246"/>
          </a:xfrm>
          <a:prstGeom prst="roundRect">
            <a:avLst>
              <a:gd name="adj" fmla="val 9515"/>
            </a:avLst>
          </a:prstGeom>
          <a:solidFill>
            <a:srgbClr val="DFECEC"/>
          </a:solidFill>
          <a:ln w="9525" cap="flat" cmpd="sng">
            <a:solidFill>
              <a:srgbClr val="BFD9D8"/>
            </a:solidFill>
            <a:prstDash val="solid"/>
            <a:round/>
            <a:headEnd type="none" w="sm" len="sm"/>
            <a:tailEnd type="none" w="sm" len="sm"/>
          </a:ln>
        </p:spPr>
        <p:txBody>
          <a:bodyPr spcFirstLastPara="1" wrap="square" lIns="91425" tIns="0" rIns="91425" bIns="45700" anchor="ctr" anchorCtr="0">
            <a:norm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4"/>
              </a:buClr>
              <a:buSzPts val="18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20000"/>
              </a:lnSpc>
              <a:spcBef>
                <a:spcPts val="500"/>
              </a:spcBef>
              <a:spcAft>
                <a:spcPts val="0"/>
              </a:spcAft>
              <a:buClr>
                <a:schemeClr val="accent4"/>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20000"/>
              </a:lnSpc>
              <a:spcBef>
                <a:spcPts val="500"/>
              </a:spcBef>
              <a:spcAft>
                <a:spcPts val="0"/>
              </a:spcAft>
              <a:buClr>
                <a:schemeClr val="accent4"/>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20000"/>
              </a:lnSpc>
              <a:spcBef>
                <a:spcPts val="500"/>
              </a:spcBef>
              <a:spcAft>
                <a:spcPts val="0"/>
              </a:spcAft>
              <a:buClr>
                <a:schemeClr val="accent4"/>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20000"/>
              </a:lnSpc>
              <a:spcBef>
                <a:spcPts val="500"/>
              </a:spcBef>
              <a:spcAft>
                <a:spcPts val="0"/>
              </a:spcAft>
              <a:buClr>
                <a:schemeClr val="accent4"/>
              </a:buClr>
              <a:buSzPts val="1800"/>
              <a:buFont typeface="Arial"/>
              <a:buChar char="•"/>
              <a:defRPr sz="1200" b="0" i="0" u="none" strike="noStrike" cap="none">
                <a:solidFill>
                  <a:schemeClr val="dk2"/>
                </a:solidFill>
                <a:latin typeface="Arial"/>
                <a:ea typeface="Arial"/>
                <a:cs typeface="Arial"/>
                <a:sym typeface="Arial"/>
              </a:defRPr>
            </a:lvl5pPr>
            <a:lvl6pPr marL="2743200" marR="0" lvl="5"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6pPr>
            <a:lvl7pPr marL="3200400" marR="0" lvl="6"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7pPr>
            <a:lvl8pPr marL="3657600" marR="0" lvl="7"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8pPr>
            <a:lvl9pPr marL="4114800" marR="0" lvl="8"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9pPr>
          </a:lstStyle>
          <a:p>
            <a:pPr marL="0" lvl="0" indent="0" algn="ctr" rtl="0">
              <a:lnSpc>
                <a:spcPct val="120000"/>
              </a:lnSpc>
              <a:spcBef>
                <a:spcPts val="1000"/>
              </a:spcBef>
              <a:spcAft>
                <a:spcPts val="0"/>
              </a:spcAft>
              <a:buSzPts val="2000"/>
              <a:buNone/>
            </a:pPr>
            <a:r>
              <a:rPr lang="en-US" sz="2400" dirty="0"/>
              <a:t>Simple, but not easy…</a:t>
            </a:r>
          </a:p>
        </p:txBody>
      </p:sp>
      <p:sp>
        <p:nvSpPr>
          <p:cNvPr id="7" name="Google Shape;283;p17">
            <a:extLst>
              <a:ext uri="{FF2B5EF4-FFF2-40B4-BE49-F238E27FC236}">
                <a16:creationId xmlns:a16="http://schemas.microsoft.com/office/drawing/2014/main" id="{CC2A1E03-F930-4A7D-CCBE-9C3276376EBD}"/>
              </a:ext>
            </a:extLst>
          </p:cNvPr>
          <p:cNvSpPr txBox="1">
            <a:spLocks/>
          </p:cNvSpPr>
          <p:nvPr/>
        </p:nvSpPr>
        <p:spPr>
          <a:xfrm>
            <a:off x="1087000" y="3674410"/>
            <a:ext cx="4079462" cy="1308247"/>
          </a:xfrm>
          <a:prstGeom prst="roundRect">
            <a:avLst>
              <a:gd name="adj" fmla="val 9515"/>
            </a:avLst>
          </a:prstGeom>
          <a:solidFill>
            <a:srgbClr val="DFECEC"/>
          </a:solidFill>
          <a:ln w="9525" cap="flat" cmpd="sng">
            <a:solidFill>
              <a:srgbClr val="BFD9D8"/>
            </a:solidFill>
            <a:prstDash val="solid"/>
            <a:round/>
            <a:headEnd type="none" w="sm" len="sm"/>
            <a:tailEnd type="none" w="sm" len="sm"/>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4"/>
              </a:buClr>
              <a:buSzPts val="18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20000"/>
              </a:lnSpc>
              <a:spcBef>
                <a:spcPts val="500"/>
              </a:spcBef>
              <a:spcAft>
                <a:spcPts val="0"/>
              </a:spcAft>
              <a:buClr>
                <a:schemeClr val="accent4"/>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20000"/>
              </a:lnSpc>
              <a:spcBef>
                <a:spcPts val="500"/>
              </a:spcBef>
              <a:spcAft>
                <a:spcPts val="0"/>
              </a:spcAft>
              <a:buClr>
                <a:schemeClr val="accent4"/>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20000"/>
              </a:lnSpc>
              <a:spcBef>
                <a:spcPts val="500"/>
              </a:spcBef>
              <a:spcAft>
                <a:spcPts val="0"/>
              </a:spcAft>
              <a:buClr>
                <a:schemeClr val="accent4"/>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20000"/>
              </a:lnSpc>
              <a:spcBef>
                <a:spcPts val="500"/>
              </a:spcBef>
              <a:spcAft>
                <a:spcPts val="0"/>
              </a:spcAft>
              <a:buClr>
                <a:schemeClr val="accent4"/>
              </a:buClr>
              <a:buSzPts val="1800"/>
              <a:buFont typeface="Arial"/>
              <a:buChar char="•"/>
              <a:defRPr sz="1200" b="0" i="0" u="none" strike="noStrike" cap="none">
                <a:solidFill>
                  <a:schemeClr val="dk2"/>
                </a:solidFill>
                <a:latin typeface="Arial"/>
                <a:ea typeface="Arial"/>
                <a:cs typeface="Arial"/>
                <a:sym typeface="Arial"/>
              </a:defRPr>
            </a:lvl5pPr>
            <a:lvl6pPr marL="2743200" marR="0" lvl="5"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6pPr>
            <a:lvl7pPr marL="3200400" marR="0" lvl="6"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7pPr>
            <a:lvl8pPr marL="3657600" marR="0" lvl="7"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8pPr>
            <a:lvl9pPr marL="4114800" marR="0" lvl="8"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9pPr>
          </a:lstStyle>
          <a:p>
            <a:pPr marL="0" lvl="0" indent="0" algn="ctr" rtl="0">
              <a:lnSpc>
                <a:spcPct val="120000"/>
              </a:lnSpc>
              <a:spcBef>
                <a:spcPts val="1000"/>
              </a:spcBef>
              <a:spcAft>
                <a:spcPts val="0"/>
              </a:spcAft>
              <a:buSzPts val="2000"/>
              <a:buNone/>
            </a:pPr>
            <a:r>
              <a:rPr lang="en-US" sz="2400" dirty="0"/>
              <a:t>True for both patient and provider(s)</a:t>
            </a:r>
          </a:p>
        </p:txBody>
      </p:sp>
      <p:cxnSp>
        <p:nvCxnSpPr>
          <p:cNvPr id="13" name="Straight Connector 12">
            <a:extLst>
              <a:ext uri="{FF2B5EF4-FFF2-40B4-BE49-F238E27FC236}">
                <a16:creationId xmlns:a16="http://schemas.microsoft.com/office/drawing/2014/main" id="{745C6916-574E-5A11-26B4-A4133400BAA6}"/>
              </a:ext>
            </a:extLst>
          </p:cNvPr>
          <p:cNvCxnSpPr>
            <a:cxnSpLocks/>
          </p:cNvCxnSpPr>
          <p:nvPr/>
        </p:nvCxnSpPr>
        <p:spPr>
          <a:xfrm>
            <a:off x="6752122" y="2961861"/>
            <a:ext cx="0" cy="1433384"/>
          </a:xfrm>
          <a:prstGeom prst="line">
            <a:avLst/>
          </a:prstGeom>
          <a:ln>
            <a:solidFill>
              <a:srgbClr val="BED9D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4400D4-5D9E-5FC4-4079-CEC80F5B1FA4}"/>
              </a:ext>
            </a:extLst>
          </p:cNvPr>
          <p:cNvCxnSpPr>
            <a:cxnSpLocks/>
          </p:cNvCxnSpPr>
          <p:nvPr/>
        </p:nvCxnSpPr>
        <p:spPr>
          <a:xfrm>
            <a:off x="9678197" y="2961861"/>
            <a:ext cx="0" cy="1433384"/>
          </a:xfrm>
          <a:prstGeom prst="line">
            <a:avLst/>
          </a:prstGeom>
          <a:ln>
            <a:solidFill>
              <a:srgbClr val="BED9D8"/>
            </a:solidFill>
          </a:ln>
        </p:spPr>
        <p:style>
          <a:lnRef idx="1">
            <a:schemeClr val="accent1"/>
          </a:lnRef>
          <a:fillRef idx="0">
            <a:schemeClr val="accent1"/>
          </a:fillRef>
          <a:effectRef idx="0">
            <a:schemeClr val="accent1"/>
          </a:effectRef>
          <a:fontRef idx="minor">
            <a:schemeClr val="tx1"/>
          </a:fontRef>
        </p:style>
      </p:cxnSp>
      <p:sp>
        <p:nvSpPr>
          <p:cNvPr id="4" name="Google Shape;287;p17">
            <a:extLst>
              <a:ext uri="{FF2B5EF4-FFF2-40B4-BE49-F238E27FC236}">
                <a16:creationId xmlns:a16="http://schemas.microsoft.com/office/drawing/2014/main" id="{C0478898-2877-CB05-7D62-EFB4733B65AA}"/>
              </a:ext>
            </a:extLst>
          </p:cNvPr>
          <p:cNvSpPr/>
          <p:nvPr/>
        </p:nvSpPr>
        <p:spPr>
          <a:xfrm>
            <a:off x="5411708" y="2151388"/>
            <a:ext cx="5606904" cy="1104336"/>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accent4"/>
              </a:buClr>
              <a:buSzPts val="2000"/>
              <a:buFont typeface="Arial"/>
              <a:buNone/>
            </a:pPr>
            <a:r>
              <a:rPr lang="en-US" sz="2400" dirty="0">
                <a:solidFill>
                  <a:srgbClr val="345B74"/>
                </a:solidFill>
              </a:rPr>
              <a:t>Creating the “Narrative”</a:t>
            </a:r>
            <a:endParaRPr sz="2400" dirty="0">
              <a:solidFill>
                <a:srgbClr val="345B74"/>
              </a:solidFill>
            </a:endParaRPr>
          </a:p>
        </p:txBody>
      </p:sp>
      <p:sp>
        <p:nvSpPr>
          <p:cNvPr id="8" name="Google Shape;283;p17">
            <a:extLst>
              <a:ext uri="{FF2B5EF4-FFF2-40B4-BE49-F238E27FC236}">
                <a16:creationId xmlns:a16="http://schemas.microsoft.com/office/drawing/2014/main" id="{2E2E5684-871D-F551-89DB-406AFF6D5B8B}"/>
              </a:ext>
            </a:extLst>
          </p:cNvPr>
          <p:cNvSpPr txBox="1">
            <a:spLocks/>
          </p:cNvSpPr>
          <p:nvPr/>
        </p:nvSpPr>
        <p:spPr>
          <a:xfrm>
            <a:off x="5411708" y="3674409"/>
            <a:ext cx="2680829" cy="2077475"/>
          </a:xfrm>
          <a:prstGeom prst="roundRect">
            <a:avLst>
              <a:gd name="adj" fmla="val 9515"/>
            </a:avLst>
          </a:prstGeom>
          <a:solidFill>
            <a:srgbClr val="DFECEC"/>
          </a:solidFill>
          <a:ln w="9525" cap="flat" cmpd="sng">
            <a:solidFill>
              <a:srgbClr val="BFD9D8"/>
            </a:solidFill>
            <a:prstDash val="solid"/>
            <a:round/>
            <a:headEnd type="none" w="sm" len="sm"/>
            <a:tailEnd type="none" w="sm" len="sm"/>
          </a:ln>
        </p:spPr>
        <p:txBody>
          <a:bodyPr spcFirstLastPara="1" wrap="square" lIns="91425" tIns="0" rIns="91425" bIns="27432" anchor="ctr" anchorCtr="0">
            <a:no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4"/>
              </a:buClr>
              <a:buSzPts val="18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20000"/>
              </a:lnSpc>
              <a:spcBef>
                <a:spcPts val="500"/>
              </a:spcBef>
              <a:spcAft>
                <a:spcPts val="0"/>
              </a:spcAft>
              <a:buClr>
                <a:schemeClr val="accent4"/>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20000"/>
              </a:lnSpc>
              <a:spcBef>
                <a:spcPts val="500"/>
              </a:spcBef>
              <a:spcAft>
                <a:spcPts val="0"/>
              </a:spcAft>
              <a:buClr>
                <a:schemeClr val="accent4"/>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20000"/>
              </a:lnSpc>
              <a:spcBef>
                <a:spcPts val="500"/>
              </a:spcBef>
              <a:spcAft>
                <a:spcPts val="0"/>
              </a:spcAft>
              <a:buClr>
                <a:schemeClr val="accent4"/>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20000"/>
              </a:lnSpc>
              <a:spcBef>
                <a:spcPts val="500"/>
              </a:spcBef>
              <a:spcAft>
                <a:spcPts val="0"/>
              </a:spcAft>
              <a:buClr>
                <a:schemeClr val="accent4"/>
              </a:buClr>
              <a:buSzPts val="1800"/>
              <a:buFont typeface="Arial"/>
              <a:buChar char="•"/>
              <a:defRPr sz="1200" b="0" i="0" u="none" strike="noStrike" cap="none">
                <a:solidFill>
                  <a:schemeClr val="dk2"/>
                </a:solidFill>
                <a:latin typeface="Arial"/>
                <a:ea typeface="Arial"/>
                <a:cs typeface="Arial"/>
                <a:sym typeface="Arial"/>
              </a:defRPr>
            </a:lvl5pPr>
            <a:lvl6pPr marL="2743200" marR="0" lvl="5"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6pPr>
            <a:lvl7pPr marL="3200400" marR="0" lvl="6"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7pPr>
            <a:lvl8pPr marL="3657600" marR="0" lvl="7"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8pPr>
            <a:lvl9pPr marL="4114800" marR="0" lvl="8"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9pPr>
          </a:lstStyle>
          <a:p>
            <a:pPr marL="0" lvl="0" indent="0" algn="ctr" rtl="0">
              <a:lnSpc>
                <a:spcPct val="120000"/>
              </a:lnSpc>
              <a:spcBef>
                <a:spcPts val="1000"/>
              </a:spcBef>
              <a:spcAft>
                <a:spcPts val="0"/>
              </a:spcAft>
              <a:buSzPts val="2000"/>
              <a:buNone/>
            </a:pPr>
            <a:r>
              <a:rPr lang="en-US" sz="1800" b="1" dirty="0"/>
              <a:t>Patient:</a:t>
            </a:r>
          </a:p>
          <a:p>
            <a:pPr marL="0" lvl="0" indent="0" algn="ctr" rtl="0">
              <a:lnSpc>
                <a:spcPct val="120000"/>
              </a:lnSpc>
              <a:spcBef>
                <a:spcPts val="0"/>
              </a:spcBef>
              <a:spcAft>
                <a:spcPts val="0"/>
              </a:spcAft>
              <a:buSzPts val="2000"/>
              <a:buNone/>
            </a:pPr>
            <a:r>
              <a:rPr lang="en-US" sz="1800" dirty="0"/>
              <a:t>Dramatic? Malingering? Secondary Gain?</a:t>
            </a:r>
          </a:p>
        </p:txBody>
      </p:sp>
      <p:sp>
        <p:nvSpPr>
          <p:cNvPr id="9" name="Google Shape;283;p17">
            <a:extLst>
              <a:ext uri="{FF2B5EF4-FFF2-40B4-BE49-F238E27FC236}">
                <a16:creationId xmlns:a16="http://schemas.microsoft.com/office/drawing/2014/main" id="{0E9ACAF9-8854-9182-CDA9-4C8156FDEF60}"/>
              </a:ext>
            </a:extLst>
          </p:cNvPr>
          <p:cNvSpPr txBox="1">
            <a:spLocks/>
          </p:cNvSpPr>
          <p:nvPr/>
        </p:nvSpPr>
        <p:spPr>
          <a:xfrm>
            <a:off x="8337783" y="3674410"/>
            <a:ext cx="2680829" cy="2077474"/>
          </a:xfrm>
          <a:prstGeom prst="roundRect">
            <a:avLst>
              <a:gd name="adj" fmla="val 9515"/>
            </a:avLst>
          </a:prstGeom>
          <a:solidFill>
            <a:srgbClr val="DFECEC"/>
          </a:solidFill>
          <a:ln w="9525" cap="flat" cmpd="sng">
            <a:solidFill>
              <a:srgbClr val="BFD9D8"/>
            </a:solidFill>
            <a:prstDash val="solid"/>
            <a:round/>
            <a:headEnd type="none" w="sm" len="sm"/>
            <a:tailEnd type="none" w="sm" len="sm"/>
          </a:ln>
        </p:spPr>
        <p:txBody>
          <a:bodyPr spcFirstLastPara="1" wrap="square" lIns="91425" tIns="0" rIns="91425" bIns="45720" anchor="ctr" anchorCtr="0">
            <a:noAutofit/>
          </a:bodyPr>
          <a:lstStyle>
            <a:defPPr marR="0" lvl="0" algn="l" rtl="0">
              <a:lnSpc>
                <a:spcPct val="100000"/>
              </a:lnSpc>
              <a:spcBef>
                <a:spcPts val="0"/>
              </a:spcBef>
              <a:spcAft>
                <a:spcPts val="0"/>
              </a:spcAft>
            </a:defPPr>
            <a:lvl1pPr marL="457200" marR="0" lvl="0" indent="-342900" algn="l" rtl="0">
              <a:lnSpc>
                <a:spcPct val="120000"/>
              </a:lnSpc>
              <a:spcBef>
                <a:spcPts val="1000"/>
              </a:spcBef>
              <a:spcAft>
                <a:spcPts val="0"/>
              </a:spcAft>
              <a:buClr>
                <a:schemeClr val="accent4"/>
              </a:buClr>
              <a:buSzPts val="1800"/>
              <a:buFont typeface="Arial"/>
              <a:buChar char="•"/>
              <a:defRPr sz="2000" b="0" i="0" u="none" strike="noStrike" cap="none">
                <a:solidFill>
                  <a:schemeClr val="dk2"/>
                </a:solidFill>
                <a:latin typeface="Arial"/>
                <a:ea typeface="Arial"/>
                <a:cs typeface="Arial"/>
                <a:sym typeface="Arial"/>
              </a:defRPr>
            </a:lvl1pPr>
            <a:lvl2pPr marL="914400" marR="0" lvl="1" indent="-342900" algn="l" rtl="0">
              <a:lnSpc>
                <a:spcPct val="120000"/>
              </a:lnSpc>
              <a:spcBef>
                <a:spcPts val="500"/>
              </a:spcBef>
              <a:spcAft>
                <a:spcPts val="0"/>
              </a:spcAft>
              <a:buClr>
                <a:schemeClr val="accent4"/>
              </a:buClr>
              <a:buSzPts val="1800"/>
              <a:buFont typeface="Arial"/>
              <a:buChar char="•"/>
              <a:defRPr sz="1800" b="0" i="0" u="none" strike="noStrike" cap="none">
                <a:solidFill>
                  <a:schemeClr val="dk2"/>
                </a:solidFill>
                <a:latin typeface="Arial"/>
                <a:ea typeface="Arial"/>
                <a:cs typeface="Arial"/>
                <a:sym typeface="Arial"/>
              </a:defRPr>
            </a:lvl2pPr>
            <a:lvl3pPr marL="1371600" marR="0" lvl="2" indent="-342900" algn="l" rtl="0">
              <a:lnSpc>
                <a:spcPct val="120000"/>
              </a:lnSpc>
              <a:spcBef>
                <a:spcPts val="500"/>
              </a:spcBef>
              <a:spcAft>
                <a:spcPts val="0"/>
              </a:spcAft>
              <a:buClr>
                <a:schemeClr val="accent4"/>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20000"/>
              </a:lnSpc>
              <a:spcBef>
                <a:spcPts val="500"/>
              </a:spcBef>
              <a:spcAft>
                <a:spcPts val="0"/>
              </a:spcAft>
              <a:buClr>
                <a:schemeClr val="accent4"/>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120000"/>
              </a:lnSpc>
              <a:spcBef>
                <a:spcPts val="500"/>
              </a:spcBef>
              <a:spcAft>
                <a:spcPts val="0"/>
              </a:spcAft>
              <a:buClr>
                <a:schemeClr val="accent4"/>
              </a:buClr>
              <a:buSzPts val="1800"/>
              <a:buFont typeface="Arial"/>
              <a:buChar char="•"/>
              <a:defRPr sz="1200" b="0" i="0" u="none" strike="noStrike" cap="none">
                <a:solidFill>
                  <a:schemeClr val="dk2"/>
                </a:solidFill>
                <a:latin typeface="Arial"/>
                <a:ea typeface="Arial"/>
                <a:cs typeface="Arial"/>
                <a:sym typeface="Arial"/>
              </a:defRPr>
            </a:lvl5pPr>
            <a:lvl6pPr marL="2743200" marR="0" lvl="5"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6pPr>
            <a:lvl7pPr marL="3200400" marR="0" lvl="6"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7pPr>
            <a:lvl8pPr marL="3657600" marR="0" lvl="7"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8pPr>
            <a:lvl9pPr marL="4114800" marR="0" lvl="8" indent="-342900" algn="l" rtl="0">
              <a:lnSpc>
                <a:spcPct val="120000"/>
              </a:lnSpc>
              <a:spcBef>
                <a:spcPts val="500"/>
              </a:spcBef>
              <a:spcAft>
                <a:spcPts val="0"/>
              </a:spcAft>
              <a:buClr>
                <a:schemeClr val="lt1"/>
              </a:buClr>
              <a:buSzPts val="1800"/>
              <a:buFont typeface="Arial"/>
              <a:buChar char="•"/>
              <a:defRPr sz="1200" b="0" i="0" u="none" strike="noStrike" cap="none">
                <a:solidFill>
                  <a:schemeClr val="lt1"/>
                </a:solidFill>
                <a:latin typeface="Arial"/>
                <a:ea typeface="Arial"/>
                <a:cs typeface="Arial"/>
                <a:sym typeface="Arial"/>
              </a:defRPr>
            </a:lvl9pPr>
          </a:lstStyle>
          <a:p>
            <a:pPr marL="0" lvl="0" indent="0" algn="ctr" rtl="0">
              <a:lnSpc>
                <a:spcPct val="120000"/>
              </a:lnSpc>
              <a:spcBef>
                <a:spcPts val="1000"/>
              </a:spcBef>
              <a:spcAft>
                <a:spcPts val="0"/>
              </a:spcAft>
              <a:buSzPts val="2000"/>
              <a:buNone/>
            </a:pPr>
            <a:r>
              <a:rPr lang="en-US" sz="1800" b="1" dirty="0"/>
              <a:t>Provider:</a:t>
            </a:r>
          </a:p>
          <a:p>
            <a:pPr marL="0" lvl="0" indent="0" algn="ctr" rtl="0">
              <a:lnSpc>
                <a:spcPct val="120000"/>
              </a:lnSpc>
              <a:spcBef>
                <a:spcPts val="0"/>
              </a:spcBef>
              <a:spcAft>
                <a:spcPts val="0"/>
              </a:spcAft>
              <a:buSzPts val="2000"/>
              <a:buNone/>
            </a:pPr>
            <a:r>
              <a:rPr lang="en-US" sz="1800" dirty="0"/>
              <a:t>Buying in? Seeing all the obstacles and opportunities?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body" idx="1"/>
          </p:nvPr>
        </p:nvSpPr>
        <p:spPr>
          <a:xfrm>
            <a:off x="913795" y="5198516"/>
            <a:ext cx="10353762" cy="1681634"/>
          </a:xfrm>
          <a:prstGeom prst="rect">
            <a:avLst/>
          </a:prstGeom>
          <a:noFill/>
          <a:ln>
            <a:noFill/>
          </a:ln>
        </p:spPr>
        <p:txBody>
          <a:bodyPr spcFirstLastPara="1" wrap="square" lIns="91425" tIns="45700" rIns="91425" bIns="45700" anchor="t" anchorCtr="0">
            <a:normAutofit/>
          </a:bodyPr>
          <a:lstStyle/>
          <a:p>
            <a:pPr marL="685800" lvl="1" indent="-228600" algn="ctr" rtl="0">
              <a:lnSpc>
                <a:spcPct val="120000"/>
              </a:lnSpc>
              <a:spcBef>
                <a:spcPts val="500"/>
              </a:spcBef>
              <a:spcAft>
                <a:spcPts val="0"/>
              </a:spcAft>
              <a:buSzPts val="1800"/>
              <a:buChar char="•"/>
            </a:pPr>
            <a:r>
              <a:rPr lang="en-US" dirty="0"/>
              <a:t>Proper diagnosis is paramount for execution of team-approach treatment</a:t>
            </a:r>
            <a:endParaRPr dirty="0"/>
          </a:p>
          <a:p>
            <a:pPr marL="685800" lvl="1" indent="-228600" algn="ctr" rtl="0">
              <a:lnSpc>
                <a:spcPct val="120000"/>
              </a:lnSpc>
              <a:spcBef>
                <a:spcPts val="500"/>
              </a:spcBef>
              <a:spcAft>
                <a:spcPts val="0"/>
              </a:spcAft>
              <a:buSzPts val="1800"/>
              <a:buChar char="•"/>
            </a:pPr>
            <a:r>
              <a:rPr lang="en-US" dirty="0"/>
              <a:t>Exercise and stimulation to tolerance and re-conditioning is key in ALL forms of TBI</a:t>
            </a:r>
            <a:endParaRPr dirty="0"/>
          </a:p>
        </p:txBody>
      </p:sp>
      <p:sp>
        <p:nvSpPr>
          <p:cNvPr id="267" name="Google Shape;267;p15"/>
          <p:cNvSpPr txBox="1"/>
          <p:nvPr/>
        </p:nvSpPr>
        <p:spPr>
          <a:xfrm>
            <a:off x="1751168" y="4508860"/>
            <a:ext cx="867901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dirty="0">
                <a:solidFill>
                  <a:srgbClr val="9FC7C5"/>
                </a:solidFill>
                <a:latin typeface="Arial"/>
                <a:ea typeface="Arial"/>
                <a:cs typeface="Arial"/>
                <a:sym typeface="Arial"/>
              </a:rPr>
              <a:t>So, which is it?</a:t>
            </a:r>
            <a:r>
              <a:rPr lang="en-US" sz="3200" dirty="0">
                <a:solidFill>
                  <a:srgbClr val="13676B"/>
                </a:solidFill>
                <a:latin typeface="Arial"/>
                <a:ea typeface="Arial"/>
                <a:cs typeface="Arial"/>
                <a:sym typeface="Arial"/>
              </a:rPr>
              <a:t> Like most things, it depends!</a:t>
            </a:r>
            <a:endParaRPr dirty="0"/>
          </a:p>
        </p:txBody>
      </p:sp>
      <p:sp>
        <p:nvSpPr>
          <p:cNvPr id="268" name="Google Shape;268;p15"/>
          <p:cNvSpPr/>
          <p:nvPr/>
        </p:nvSpPr>
        <p:spPr>
          <a:xfrm>
            <a:off x="1916883" y="3185245"/>
            <a:ext cx="3205210" cy="1225868"/>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274300" tIns="274300" rIns="274300" bIns="274300" anchor="ctr" anchorCtr="0">
            <a:spAutoFit/>
          </a:bodyPr>
          <a:lstStyle/>
          <a:p>
            <a:pPr marL="0" marR="0" lvl="0" indent="0" algn="ctr" rtl="0">
              <a:spcBef>
                <a:spcPts val="0"/>
              </a:spcBef>
              <a:spcAft>
                <a:spcPts val="0"/>
              </a:spcAft>
              <a:buNone/>
            </a:pPr>
            <a:r>
              <a:rPr lang="en-US" sz="1800" dirty="0">
                <a:solidFill>
                  <a:srgbClr val="0D5672"/>
                </a:solidFill>
                <a:latin typeface="Arial"/>
                <a:ea typeface="Arial"/>
                <a:cs typeface="Arial"/>
                <a:sym typeface="Arial"/>
              </a:rPr>
              <a:t>Take it easy and rest…. Bad on the one hand</a:t>
            </a:r>
            <a:endParaRPr dirty="0"/>
          </a:p>
        </p:txBody>
      </p:sp>
      <p:sp>
        <p:nvSpPr>
          <p:cNvPr id="269" name="Google Shape;269;p15"/>
          <p:cNvSpPr/>
          <p:nvPr/>
        </p:nvSpPr>
        <p:spPr>
          <a:xfrm>
            <a:off x="6046325" y="3185246"/>
            <a:ext cx="4218145" cy="1225868"/>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274300" tIns="274300" rIns="274300" bIns="274300" anchor="ctr" anchorCtr="0">
            <a:spAutoFit/>
          </a:bodyPr>
          <a:lstStyle/>
          <a:p>
            <a:pPr marL="0" marR="0" lvl="0" indent="0" algn="ctr" rtl="0">
              <a:spcBef>
                <a:spcPts val="0"/>
              </a:spcBef>
              <a:spcAft>
                <a:spcPts val="0"/>
              </a:spcAft>
              <a:buNone/>
            </a:pPr>
            <a:r>
              <a:rPr lang="en-US" sz="1800" dirty="0">
                <a:solidFill>
                  <a:srgbClr val="0D5672"/>
                </a:solidFill>
                <a:latin typeface="Arial"/>
                <a:ea typeface="Arial"/>
                <a:cs typeface="Arial"/>
                <a:sym typeface="Arial"/>
              </a:rPr>
              <a:t>Get out there and push yourself…. Bad on the </a:t>
            </a:r>
            <a:r>
              <a:rPr lang="en-US" sz="1800" dirty="0">
                <a:solidFill>
                  <a:srgbClr val="0D5672"/>
                </a:solidFill>
              </a:rPr>
              <a:t>O</a:t>
            </a:r>
            <a:r>
              <a:rPr lang="en-US" sz="1800" dirty="0">
                <a:solidFill>
                  <a:srgbClr val="0D5672"/>
                </a:solidFill>
                <a:latin typeface="Arial"/>
                <a:ea typeface="Arial"/>
                <a:cs typeface="Arial"/>
                <a:sym typeface="Arial"/>
              </a:rPr>
              <a:t>ther</a:t>
            </a:r>
            <a:endParaRPr dirty="0"/>
          </a:p>
        </p:txBody>
      </p:sp>
      <p:sp>
        <p:nvSpPr>
          <p:cNvPr id="270" name="Google Shape;270;p15"/>
          <p:cNvSpPr txBox="1"/>
          <p:nvPr/>
        </p:nvSpPr>
        <p:spPr>
          <a:xfrm>
            <a:off x="4749196" y="3581821"/>
            <a:ext cx="167002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a:solidFill>
                  <a:srgbClr val="9FC7C5"/>
                </a:solidFill>
                <a:latin typeface="Arial"/>
                <a:ea typeface="Arial"/>
                <a:cs typeface="Arial"/>
                <a:sym typeface="Arial"/>
              </a:rPr>
              <a:t>VS</a:t>
            </a:r>
            <a:endParaRPr dirty="0"/>
          </a:p>
        </p:txBody>
      </p:sp>
      <p:sp>
        <p:nvSpPr>
          <p:cNvPr id="5" name="TextBox 4">
            <a:extLst>
              <a:ext uri="{FF2B5EF4-FFF2-40B4-BE49-F238E27FC236}">
                <a16:creationId xmlns:a16="http://schemas.microsoft.com/office/drawing/2014/main" id="{E7BFB9C8-F2B1-3018-6FE3-0D174607A50F}"/>
              </a:ext>
            </a:extLst>
          </p:cNvPr>
          <p:cNvSpPr txBox="1"/>
          <p:nvPr/>
        </p:nvSpPr>
        <p:spPr>
          <a:xfrm>
            <a:off x="1535289" y="1832148"/>
            <a:ext cx="9358489" cy="1077218"/>
          </a:xfrm>
          <a:prstGeom prst="rect">
            <a:avLst/>
          </a:prstGeom>
          <a:noFill/>
        </p:spPr>
        <p:txBody>
          <a:bodyPr wrap="square">
            <a:spAutoFit/>
          </a:bodyPr>
          <a:lstStyle/>
          <a:p>
            <a:pPr algn="ctr"/>
            <a:r>
              <a:rPr lang="en-US" sz="3200" dirty="0">
                <a:solidFill>
                  <a:srgbClr val="345B74"/>
                </a:solidFill>
              </a:rPr>
              <a:t>OLD TREATMENTS MAKE THINGS WORSE….</a:t>
            </a:r>
          </a:p>
          <a:p>
            <a:pPr algn="ctr"/>
            <a:r>
              <a:rPr lang="en-US" sz="3200" dirty="0">
                <a:solidFill>
                  <a:srgbClr val="345B74"/>
                </a:solidFill>
              </a:rPr>
              <a:t>BUT SO DO NEW TREATMENTS… HUH?</a:t>
            </a:r>
          </a:p>
        </p:txBody>
      </p:sp>
      <p:sp>
        <p:nvSpPr>
          <p:cNvPr id="10" name="Google Shape;276;p16">
            <a:extLst>
              <a:ext uri="{FF2B5EF4-FFF2-40B4-BE49-F238E27FC236}">
                <a16:creationId xmlns:a16="http://schemas.microsoft.com/office/drawing/2014/main" id="{10BA1B65-87A6-58BA-C63A-CF723ED9EEA2}"/>
              </a:ext>
            </a:extLst>
          </p:cNvPr>
          <p:cNvSpPr/>
          <p:nvPr/>
        </p:nvSpPr>
        <p:spPr>
          <a:xfrm rot="10800000">
            <a:off x="1885949" y="-337935"/>
            <a:ext cx="8272463"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1" name="Google Shape;277;p16">
            <a:extLst>
              <a:ext uri="{FF2B5EF4-FFF2-40B4-BE49-F238E27FC236}">
                <a16:creationId xmlns:a16="http://schemas.microsoft.com/office/drawing/2014/main" id="{B4D1F537-D700-5259-99DD-E3997998AB7B}"/>
              </a:ext>
            </a:extLst>
          </p:cNvPr>
          <p:cNvSpPr txBox="1">
            <a:spLocks/>
          </p:cNvSpPr>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1800"/>
              <a:buFont typeface="Arial"/>
              <a:buNone/>
              <a:defRPr sz="3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400"/>
            </a:pPr>
            <a:r>
              <a:rPr lang="en-US" dirty="0"/>
              <a:t>SYMPTOM SPECIFIC TREATMENTS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7"/>
          <p:cNvSpPr/>
          <p:nvPr/>
        </p:nvSpPr>
        <p:spPr>
          <a:xfrm>
            <a:off x="2268769" y="2134619"/>
            <a:ext cx="7643811" cy="3170903"/>
          </a:xfrm>
          <a:prstGeom prst="roundRect">
            <a:avLst>
              <a:gd name="adj" fmla="val 6434"/>
            </a:avLst>
          </a:prstGeom>
          <a:solidFill>
            <a:srgbClr val="DFECEC">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83" name="Google Shape;283;p17"/>
          <p:cNvSpPr>
            <a:spLocks noGrp="1"/>
          </p:cNvSpPr>
          <p:nvPr>
            <p:ph type="body" idx="1"/>
          </p:nvPr>
        </p:nvSpPr>
        <p:spPr>
          <a:xfrm>
            <a:off x="1383563" y="2689029"/>
            <a:ext cx="2419339" cy="2062085"/>
          </a:xfrm>
          <a:prstGeom prst="roundRect">
            <a:avLst>
              <a:gd name="adj" fmla="val 9515"/>
            </a:avLst>
          </a:prstGeom>
          <a:solidFill>
            <a:srgbClr val="DFECEC"/>
          </a:solidFill>
          <a:ln w="9525" cap="flat" cmpd="sng">
            <a:solidFill>
              <a:srgbClr val="BFD9D8"/>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120000"/>
              </a:lnSpc>
              <a:spcBef>
                <a:spcPts val="0"/>
              </a:spcBef>
              <a:spcAft>
                <a:spcPts val="0"/>
              </a:spcAft>
              <a:buSzPts val="2000"/>
              <a:buNone/>
            </a:pPr>
            <a:endParaRPr lang="en-US" sz="1600" b="1" dirty="0"/>
          </a:p>
          <a:p>
            <a:pPr marL="0" lvl="0" indent="0" algn="ctr" rtl="0">
              <a:lnSpc>
                <a:spcPct val="120000"/>
              </a:lnSpc>
              <a:spcBef>
                <a:spcPts val="0"/>
              </a:spcBef>
              <a:spcAft>
                <a:spcPts val="0"/>
              </a:spcAft>
              <a:buSzPts val="2000"/>
              <a:buNone/>
            </a:pPr>
            <a:r>
              <a:rPr lang="en-US" sz="4000" b="1" dirty="0"/>
              <a:t>CT</a:t>
            </a:r>
          </a:p>
          <a:p>
            <a:pPr marL="0" lvl="0" indent="0" algn="ctr" rtl="0">
              <a:lnSpc>
                <a:spcPct val="120000"/>
              </a:lnSpc>
              <a:spcBef>
                <a:spcPts val="0"/>
              </a:spcBef>
              <a:spcAft>
                <a:spcPts val="0"/>
              </a:spcAft>
              <a:buSzPts val="2000"/>
              <a:buNone/>
            </a:pPr>
            <a:r>
              <a:rPr lang="en-US" sz="1400" dirty="0"/>
              <a:t>(Not the tool we wish it could/would be…)</a:t>
            </a:r>
          </a:p>
        </p:txBody>
      </p:sp>
      <p:sp>
        <p:nvSpPr>
          <p:cNvPr id="284" name="Google Shape;284;p17"/>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85" name="Google Shape;285;p17"/>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DIAGNOSTIC TOOLS</a:t>
            </a:r>
            <a:endParaRPr dirty="0"/>
          </a:p>
        </p:txBody>
      </p:sp>
      <p:sp>
        <p:nvSpPr>
          <p:cNvPr id="286" name="Google Shape;286;p17"/>
          <p:cNvSpPr/>
          <p:nvPr/>
        </p:nvSpPr>
        <p:spPr>
          <a:xfrm>
            <a:off x="3989708" y="2675179"/>
            <a:ext cx="3074770" cy="1104336"/>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20000"/>
              </a:lnSpc>
              <a:spcBef>
                <a:spcPts val="0"/>
              </a:spcBef>
              <a:spcAft>
                <a:spcPts val="0"/>
              </a:spcAft>
              <a:buClr>
                <a:schemeClr val="accent4"/>
              </a:buClr>
              <a:buSzPts val="2000"/>
              <a:buFont typeface="Arial"/>
              <a:buNone/>
            </a:pPr>
            <a:r>
              <a:rPr lang="en-US" sz="2000" b="1" dirty="0">
                <a:solidFill>
                  <a:schemeClr val="dk2"/>
                </a:solidFill>
                <a:latin typeface="Arial"/>
                <a:ea typeface="Arial"/>
                <a:cs typeface="Arial"/>
                <a:sym typeface="Arial"/>
              </a:rPr>
              <a:t>ImPACT</a:t>
            </a:r>
            <a:endParaRPr sz="2000" b="1" dirty="0">
              <a:solidFill>
                <a:schemeClr val="dk2"/>
              </a:solidFill>
              <a:latin typeface="Arial"/>
              <a:ea typeface="Arial"/>
              <a:cs typeface="Arial"/>
              <a:sym typeface="Arial"/>
            </a:endParaRPr>
          </a:p>
        </p:txBody>
      </p:sp>
      <p:sp>
        <p:nvSpPr>
          <p:cNvPr id="287" name="Google Shape;287;p17"/>
          <p:cNvSpPr/>
          <p:nvPr/>
        </p:nvSpPr>
        <p:spPr>
          <a:xfrm>
            <a:off x="7259194" y="2676971"/>
            <a:ext cx="3569716" cy="1104336"/>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accent4"/>
              </a:buClr>
              <a:buSzPts val="2000"/>
              <a:buFont typeface="Arial"/>
              <a:buNone/>
            </a:pPr>
            <a:r>
              <a:rPr lang="en-US" sz="2000" b="1" dirty="0">
                <a:solidFill>
                  <a:schemeClr val="dk2"/>
                </a:solidFill>
              </a:rPr>
              <a:t>VOMS – BESS</a:t>
            </a:r>
            <a:endParaRPr lang="en-US" sz="2000" b="1" dirty="0">
              <a:solidFill>
                <a:schemeClr val="dk2"/>
              </a:solidFill>
              <a:latin typeface="Arial"/>
              <a:ea typeface="Arial"/>
              <a:cs typeface="Arial"/>
              <a:sym typeface="Arial"/>
            </a:endParaRPr>
          </a:p>
        </p:txBody>
      </p:sp>
      <p:sp>
        <p:nvSpPr>
          <p:cNvPr id="288" name="Google Shape;288;p17"/>
          <p:cNvSpPr/>
          <p:nvPr/>
        </p:nvSpPr>
        <p:spPr>
          <a:xfrm>
            <a:off x="3989708" y="3956496"/>
            <a:ext cx="2021134" cy="794621"/>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457200" tIns="45700" rIns="457200" bIns="45700" anchor="ctr" anchorCtr="0">
            <a:normAutofit/>
          </a:bodyPr>
          <a:lstStyle/>
          <a:p>
            <a:pPr marL="0" marR="0" lvl="0" indent="0" algn="ctr" rtl="0">
              <a:lnSpc>
                <a:spcPct val="120000"/>
              </a:lnSpc>
              <a:spcBef>
                <a:spcPts val="0"/>
              </a:spcBef>
              <a:spcAft>
                <a:spcPts val="0"/>
              </a:spcAft>
              <a:buClr>
                <a:schemeClr val="accent4"/>
              </a:buClr>
              <a:buSzPts val="2000"/>
              <a:buFont typeface="Arial"/>
              <a:buNone/>
            </a:pPr>
            <a:r>
              <a:rPr lang="en-US" sz="2000" b="1" dirty="0">
                <a:solidFill>
                  <a:schemeClr val="dk2"/>
                </a:solidFill>
                <a:latin typeface="Arial"/>
                <a:ea typeface="Arial"/>
                <a:cs typeface="Arial"/>
                <a:sym typeface="Arial"/>
              </a:rPr>
              <a:t>SCAT6</a:t>
            </a:r>
            <a:endParaRPr b="1" dirty="0"/>
          </a:p>
        </p:txBody>
      </p:sp>
      <p:sp>
        <p:nvSpPr>
          <p:cNvPr id="289" name="Google Shape;289;p17"/>
          <p:cNvSpPr/>
          <p:nvPr/>
        </p:nvSpPr>
        <p:spPr>
          <a:xfrm>
            <a:off x="6204383" y="3956495"/>
            <a:ext cx="2021135" cy="794620"/>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457200" tIns="45700" rIns="457200" bIns="45700" anchor="ctr" anchorCtr="0">
            <a:normAutofit/>
          </a:bodyPr>
          <a:lstStyle/>
          <a:p>
            <a:pPr marL="0" marR="0" lvl="0" indent="0" algn="ctr" rtl="0">
              <a:lnSpc>
                <a:spcPct val="120000"/>
              </a:lnSpc>
              <a:spcBef>
                <a:spcPts val="0"/>
              </a:spcBef>
              <a:spcAft>
                <a:spcPts val="0"/>
              </a:spcAft>
              <a:buClr>
                <a:schemeClr val="accent4"/>
              </a:buClr>
              <a:buSzPts val="2000"/>
              <a:buFont typeface="Arial"/>
              <a:buNone/>
            </a:pPr>
            <a:r>
              <a:rPr lang="en-US" sz="2000" b="1" dirty="0">
                <a:solidFill>
                  <a:schemeClr val="dk2"/>
                </a:solidFill>
                <a:latin typeface="Arial"/>
                <a:ea typeface="Arial"/>
                <a:cs typeface="Arial"/>
                <a:sym typeface="Arial"/>
              </a:rPr>
              <a:t>DANA</a:t>
            </a:r>
            <a:endParaRPr b="1" dirty="0"/>
          </a:p>
        </p:txBody>
      </p:sp>
      <p:sp>
        <p:nvSpPr>
          <p:cNvPr id="290" name="Google Shape;290;p17"/>
          <p:cNvSpPr/>
          <p:nvPr/>
        </p:nvSpPr>
        <p:spPr>
          <a:xfrm>
            <a:off x="8419058" y="3956495"/>
            <a:ext cx="2409851" cy="794619"/>
          </a:xfrm>
          <a:prstGeom prst="roundRect">
            <a:avLst>
              <a:gd name="adj" fmla="val 16667"/>
            </a:avLst>
          </a:prstGeom>
          <a:solidFill>
            <a:srgbClr val="DFECEC"/>
          </a:solidFill>
          <a:ln w="9525" cap="flat" cmpd="sng">
            <a:solidFill>
              <a:srgbClr val="BFD9D8"/>
            </a:solidFill>
            <a:prstDash val="solid"/>
            <a:round/>
            <a:headEnd type="none" w="sm" len="sm"/>
            <a:tailEnd type="none" w="sm" len="sm"/>
          </a:ln>
        </p:spPr>
        <p:txBody>
          <a:bodyPr spcFirstLastPara="1" wrap="square" lIns="457200" tIns="45700" rIns="457200" bIns="45700" anchor="ctr" anchorCtr="0">
            <a:normAutofit/>
          </a:bodyPr>
          <a:lstStyle/>
          <a:p>
            <a:pPr marL="0" marR="0" lvl="0" indent="0" algn="ctr" rtl="0">
              <a:lnSpc>
                <a:spcPct val="120000"/>
              </a:lnSpc>
              <a:spcBef>
                <a:spcPts val="0"/>
              </a:spcBef>
              <a:spcAft>
                <a:spcPts val="0"/>
              </a:spcAft>
              <a:buClr>
                <a:schemeClr val="accent4"/>
              </a:buClr>
              <a:buSzPts val="2000"/>
              <a:buFont typeface="Arial"/>
              <a:buNone/>
            </a:pPr>
            <a:r>
              <a:rPr lang="en-US" sz="2000" b="1" dirty="0">
                <a:solidFill>
                  <a:schemeClr val="dk2"/>
                </a:solidFill>
                <a:latin typeface="Arial"/>
                <a:ea typeface="Arial"/>
                <a:cs typeface="Arial"/>
                <a:sym typeface="Arial"/>
              </a:rPr>
              <a:t>GCS</a:t>
            </a:r>
            <a:endParaRPr lang="en-US"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rot="10800000">
            <a:off x="0" y="-131856"/>
            <a:ext cx="12192000" cy="6989856"/>
          </a:xfrm>
          <a:prstGeom prst="rect">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1" name="Google Shape;381;p29"/>
          <p:cNvSpPr txBox="1"/>
          <p:nvPr/>
        </p:nvSpPr>
        <p:spPr>
          <a:xfrm>
            <a:off x="331200" y="2913315"/>
            <a:ext cx="11677500" cy="16839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ctr" rtl="0">
              <a:lnSpc>
                <a:spcPct val="90000"/>
              </a:lnSpc>
              <a:spcBef>
                <a:spcPts val="0"/>
              </a:spcBef>
              <a:spcAft>
                <a:spcPts val="0"/>
              </a:spcAft>
              <a:buClr>
                <a:schemeClr val="lt1"/>
              </a:buClr>
              <a:buSzPts val="4800"/>
              <a:buFont typeface="Arial"/>
              <a:buNone/>
            </a:pPr>
            <a:br>
              <a:rPr lang="en-US" sz="4800" b="0" i="0" cap="none" dirty="0">
                <a:solidFill>
                  <a:schemeClr val="lt1"/>
                </a:solidFill>
                <a:latin typeface="Arial"/>
                <a:ea typeface="Arial"/>
                <a:cs typeface="Arial"/>
                <a:sym typeface="Arial"/>
              </a:rPr>
            </a:br>
            <a:r>
              <a:rPr lang="en-US" sz="4800" b="0" i="0" cap="none" dirty="0">
                <a:solidFill>
                  <a:schemeClr val="lt1"/>
                </a:solidFill>
                <a:latin typeface="Arial"/>
                <a:ea typeface="Arial"/>
                <a:cs typeface="Arial"/>
                <a:sym typeface="Arial"/>
              </a:rPr>
              <a:t>MIS-DIAGNOSIS</a:t>
            </a:r>
            <a:r>
              <a:rPr lang="en-US" sz="3100" b="0" i="0" cap="none" dirty="0">
                <a:solidFill>
                  <a:schemeClr val="lt1"/>
                </a:solidFill>
                <a:latin typeface="Arial"/>
                <a:ea typeface="Arial"/>
                <a:cs typeface="Arial"/>
                <a:sym typeface="Arial"/>
              </a:rPr>
              <a:t> </a:t>
            </a:r>
          </a:p>
          <a:p>
            <a:pPr marL="0" marR="0" lvl="0" indent="0" algn="ctr" rtl="0">
              <a:lnSpc>
                <a:spcPct val="90000"/>
              </a:lnSpc>
              <a:spcBef>
                <a:spcPts val="0"/>
              </a:spcBef>
              <a:spcAft>
                <a:spcPts val="0"/>
              </a:spcAft>
              <a:buClr>
                <a:schemeClr val="lt1"/>
              </a:buClr>
              <a:buSzPts val="4800"/>
              <a:buFont typeface="Arial"/>
              <a:buNone/>
            </a:pPr>
            <a:r>
              <a:rPr lang="en-US" sz="4200" b="0" i="0" cap="none" dirty="0">
                <a:solidFill>
                  <a:schemeClr val="lt1"/>
                </a:solidFill>
                <a:latin typeface="Arial"/>
                <a:ea typeface="Arial"/>
                <a:cs typeface="Arial"/>
                <a:sym typeface="Arial"/>
              </a:rPr>
              <a:t>OF </a:t>
            </a:r>
            <a:r>
              <a:rPr lang="en-US" sz="4200" dirty="0">
                <a:solidFill>
                  <a:schemeClr val="lt1"/>
                </a:solidFill>
              </a:rPr>
              <a:t>CONCUSSION</a:t>
            </a:r>
            <a:endParaRPr sz="4200" dirty="0">
              <a:solidFill>
                <a:schemeClr val="lt1"/>
              </a:solidFill>
            </a:endParaRPr>
          </a:p>
        </p:txBody>
      </p:sp>
      <p:sp>
        <p:nvSpPr>
          <p:cNvPr id="382" name="Google Shape;382;p29"/>
          <p:cNvSpPr/>
          <p:nvPr/>
        </p:nvSpPr>
        <p:spPr>
          <a:xfrm>
            <a:off x="3611400" y="2039671"/>
            <a:ext cx="5117100" cy="713100"/>
          </a:xfrm>
          <a:prstGeom prst="roundRect">
            <a:avLst>
              <a:gd name="adj" fmla="val 16667"/>
            </a:avLst>
          </a:prstGeom>
          <a:solidFill>
            <a:srgbClr val="1839A8"/>
          </a:solidFill>
          <a:ln>
            <a:noFill/>
          </a:ln>
        </p:spPr>
        <p:txBody>
          <a:bodyPr spcFirstLastPara="1" wrap="square" lIns="91425" tIns="182875" rIns="91425" bIns="182875" anchor="ctr" anchorCtr="0">
            <a:spAutoFit/>
          </a:bodyPr>
          <a:lstStyle/>
          <a:p>
            <a:pPr marL="0" marR="0" lvl="0" indent="0" algn="ctr" rtl="0">
              <a:spcBef>
                <a:spcPts val="0"/>
              </a:spcBef>
              <a:spcAft>
                <a:spcPts val="0"/>
              </a:spcAft>
              <a:buNone/>
            </a:pPr>
            <a:r>
              <a:rPr lang="en-US" sz="1800" dirty="0">
                <a:solidFill>
                  <a:schemeClr val="lt1"/>
                </a:solidFill>
              </a:rPr>
              <a:t>CASE STUDY</a:t>
            </a:r>
            <a:endParaRPr sz="1800" dirty="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rot="10800000">
            <a:off x="0" y="-131856"/>
            <a:ext cx="12192000" cy="6989856"/>
          </a:xfrm>
          <a:prstGeom prst="rect">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1" name="Google Shape;381;p29"/>
          <p:cNvSpPr txBox="1"/>
          <p:nvPr/>
        </p:nvSpPr>
        <p:spPr>
          <a:xfrm>
            <a:off x="331200" y="2913315"/>
            <a:ext cx="11677500" cy="1683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4800"/>
              <a:buFont typeface="Arial"/>
              <a:buNone/>
            </a:pPr>
            <a:br>
              <a:rPr lang="en-US" sz="4800" b="0" i="0" cap="none" dirty="0">
                <a:solidFill>
                  <a:schemeClr val="lt1"/>
                </a:solidFill>
                <a:latin typeface="Arial"/>
                <a:ea typeface="Arial"/>
                <a:cs typeface="Arial"/>
                <a:sym typeface="Arial"/>
              </a:rPr>
            </a:br>
            <a:r>
              <a:rPr lang="en-US" sz="4800" dirty="0">
                <a:solidFill>
                  <a:schemeClr val="lt1"/>
                </a:solidFill>
              </a:rPr>
              <a:t>“WHAT YOU SEE IS WHAT YOU GET”</a:t>
            </a:r>
            <a:endParaRPr lang="en-US" sz="3100" b="0" i="0" cap="none" dirty="0">
              <a:solidFill>
                <a:schemeClr val="lt1"/>
              </a:solidFill>
              <a:latin typeface="Arial"/>
              <a:ea typeface="Arial"/>
              <a:cs typeface="Arial"/>
              <a:sym typeface="Arial"/>
            </a:endParaRPr>
          </a:p>
        </p:txBody>
      </p:sp>
      <p:sp>
        <p:nvSpPr>
          <p:cNvPr id="382" name="Google Shape;382;p29"/>
          <p:cNvSpPr/>
          <p:nvPr/>
        </p:nvSpPr>
        <p:spPr>
          <a:xfrm>
            <a:off x="3611400" y="2039671"/>
            <a:ext cx="5117100" cy="713100"/>
          </a:xfrm>
          <a:prstGeom prst="roundRect">
            <a:avLst>
              <a:gd name="adj" fmla="val 16667"/>
            </a:avLst>
          </a:prstGeom>
          <a:solidFill>
            <a:srgbClr val="1839A8"/>
          </a:solidFill>
          <a:ln>
            <a:noFill/>
          </a:ln>
        </p:spPr>
        <p:txBody>
          <a:bodyPr spcFirstLastPara="1" wrap="square" lIns="91425" tIns="182875" rIns="91425" bIns="182875" anchor="ctr" anchorCtr="0">
            <a:spAutoFit/>
          </a:bodyPr>
          <a:lstStyle/>
          <a:p>
            <a:pPr marL="0" marR="0" lvl="0" indent="0" algn="ctr" rtl="0">
              <a:spcBef>
                <a:spcPts val="0"/>
              </a:spcBef>
              <a:spcAft>
                <a:spcPts val="0"/>
              </a:spcAft>
              <a:buNone/>
            </a:pPr>
            <a:r>
              <a:rPr lang="en-US" sz="1800" dirty="0">
                <a:solidFill>
                  <a:schemeClr val="lt1"/>
                </a:solidFill>
              </a:rPr>
              <a:t>CASE STUDY</a:t>
            </a:r>
            <a:endParaRPr sz="1800"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268490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p:nvPr/>
        </p:nvSpPr>
        <p:spPr>
          <a:xfrm rot="10800000">
            <a:off x="0" y="-131856"/>
            <a:ext cx="12192000" cy="6989856"/>
          </a:xfrm>
          <a:prstGeom prst="rect">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81" name="Google Shape;381;p29"/>
          <p:cNvSpPr txBox="1"/>
          <p:nvPr/>
        </p:nvSpPr>
        <p:spPr>
          <a:xfrm>
            <a:off x="1343928" y="1867900"/>
            <a:ext cx="9271063" cy="30365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Arial"/>
              <a:buNone/>
            </a:pPr>
            <a:r>
              <a:rPr lang="en-US" sz="1800" b="0" i="0" cap="none" dirty="0">
                <a:solidFill>
                  <a:schemeClr val="lt1"/>
                </a:solidFill>
                <a:latin typeface="Arial"/>
                <a:ea typeface="Arial"/>
                <a:cs typeface="Arial"/>
                <a:sym typeface="Arial"/>
              </a:rPr>
              <a:t>*</a:t>
            </a:r>
            <a:r>
              <a:rPr lang="en-US" sz="2000" b="0" i="0" cap="none" dirty="0">
                <a:solidFill>
                  <a:schemeClr val="lt1"/>
                </a:solidFill>
                <a:latin typeface="Arial"/>
                <a:ea typeface="Arial"/>
                <a:cs typeface="Arial"/>
                <a:sym typeface="Arial"/>
              </a:rPr>
              <a:t>Concussion patients </a:t>
            </a:r>
            <a:r>
              <a:rPr lang="en-US" sz="2000" b="0" i="1" cap="none" dirty="0">
                <a:solidFill>
                  <a:schemeClr val="lt1"/>
                </a:solidFill>
                <a:latin typeface="Arial"/>
                <a:ea typeface="Arial"/>
                <a:cs typeface="Arial"/>
                <a:sym typeface="Arial"/>
              </a:rPr>
              <a:t>can</a:t>
            </a:r>
            <a:r>
              <a:rPr lang="en-US" sz="2000" b="0" i="0" cap="none" dirty="0">
                <a:solidFill>
                  <a:schemeClr val="lt1"/>
                </a:solidFill>
                <a:latin typeface="Arial"/>
                <a:ea typeface="Arial"/>
                <a:cs typeface="Arial"/>
                <a:sym typeface="Arial"/>
              </a:rPr>
              <a:t> have great outcomes… </a:t>
            </a:r>
            <a:r>
              <a:rPr lang="en-US" sz="2000" dirty="0">
                <a:solidFill>
                  <a:schemeClr val="lt1"/>
                </a:solidFill>
              </a:rPr>
              <a:t>with early assessment, accurate categorization and effective, </a:t>
            </a:r>
            <a:r>
              <a:rPr lang="en-US" sz="2000" i="1" dirty="0">
                <a:solidFill>
                  <a:schemeClr val="lt1"/>
                </a:solidFill>
              </a:rPr>
              <a:t>active</a:t>
            </a:r>
            <a:r>
              <a:rPr lang="en-US" sz="2000" dirty="0">
                <a:solidFill>
                  <a:schemeClr val="lt1"/>
                </a:solidFill>
              </a:rPr>
              <a:t> </a:t>
            </a:r>
            <a:r>
              <a:rPr lang="en-US" sz="2000" b="0" i="1" cap="none" dirty="0">
                <a:solidFill>
                  <a:schemeClr val="lt1"/>
                </a:solidFill>
                <a:latin typeface="Arial"/>
                <a:ea typeface="Arial"/>
                <a:cs typeface="Arial"/>
                <a:sym typeface="Arial"/>
              </a:rPr>
              <a:t>management</a:t>
            </a:r>
            <a:r>
              <a:rPr lang="en-US" sz="2000" b="0" i="0" cap="none" dirty="0">
                <a:solidFill>
                  <a:schemeClr val="lt1"/>
                </a:solidFill>
                <a:latin typeface="Arial"/>
                <a:ea typeface="Arial"/>
                <a:cs typeface="Arial"/>
                <a:sym typeface="Arial"/>
              </a:rPr>
              <a:t>.</a:t>
            </a:r>
          </a:p>
          <a:p>
            <a:pPr marL="0" marR="0" lvl="0" indent="0" algn="ctr" rtl="0">
              <a:lnSpc>
                <a:spcPct val="90000"/>
              </a:lnSpc>
              <a:spcBef>
                <a:spcPts val="0"/>
              </a:spcBef>
              <a:spcAft>
                <a:spcPts val="0"/>
              </a:spcAft>
              <a:buClr>
                <a:schemeClr val="lt1"/>
              </a:buClr>
              <a:buSzPts val="4800"/>
              <a:buFont typeface="Arial"/>
              <a:buNone/>
            </a:pPr>
            <a:endParaRPr lang="en-US" sz="2000" b="0" i="0"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4800"/>
              <a:buFont typeface="Arial"/>
              <a:buNone/>
            </a:pPr>
            <a:r>
              <a:rPr lang="en-US" sz="2000" dirty="0">
                <a:solidFill>
                  <a:schemeClr val="lt1"/>
                </a:solidFill>
              </a:rPr>
              <a:t>*Think of your concussion patients like you would your favorite friend or relative -  be responsive, be attentive, be informed.</a:t>
            </a:r>
          </a:p>
          <a:p>
            <a:pPr marL="0" marR="0" lvl="0" indent="0" algn="ctr" rtl="0">
              <a:lnSpc>
                <a:spcPct val="90000"/>
              </a:lnSpc>
              <a:spcBef>
                <a:spcPts val="0"/>
              </a:spcBef>
              <a:spcAft>
                <a:spcPts val="0"/>
              </a:spcAft>
              <a:buClr>
                <a:schemeClr val="lt1"/>
              </a:buClr>
              <a:buSzPts val="4800"/>
              <a:buFont typeface="Arial"/>
              <a:buNone/>
            </a:pPr>
            <a:endParaRPr lang="en-US" sz="2000" b="0" i="0"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4800"/>
              <a:buFont typeface="Arial"/>
              <a:buNone/>
            </a:pPr>
            <a:r>
              <a:rPr lang="en-US" sz="2000" dirty="0">
                <a:solidFill>
                  <a:schemeClr val="lt1"/>
                </a:solidFill>
              </a:rPr>
              <a:t>*Think both broadly and specifically about what you are seeing: </a:t>
            </a:r>
          </a:p>
          <a:p>
            <a:pPr marL="0" marR="0" lvl="0" indent="0" algn="ctr" rtl="0">
              <a:lnSpc>
                <a:spcPct val="90000"/>
              </a:lnSpc>
              <a:spcBef>
                <a:spcPts val="0"/>
              </a:spcBef>
              <a:spcAft>
                <a:spcPts val="0"/>
              </a:spcAft>
              <a:buClr>
                <a:schemeClr val="lt1"/>
              </a:buClr>
              <a:buSzPts val="4800"/>
              <a:buFont typeface="Arial"/>
              <a:buNone/>
            </a:pPr>
            <a:r>
              <a:rPr lang="en-US" sz="2000" dirty="0">
                <a:solidFill>
                  <a:schemeClr val="lt1"/>
                </a:solidFill>
              </a:rPr>
              <a:t>the how, the why and the who.</a:t>
            </a:r>
          </a:p>
          <a:p>
            <a:pPr marL="0" marR="0" lvl="0" indent="0" algn="ctr" rtl="0">
              <a:lnSpc>
                <a:spcPct val="90000"/>
              </a:lnSpc>
              <a:spcBef>
                <a:spcPts val="0"/>
              </a:spcBef>
              <a:spcAft>
                <a:spcPts val="0"/>
              </a:spcAft>
              <a:buClr>
                <a:schemeClr val="lt1"/>
              </a:buClr>
              <a:buSzPts val="4800"/>
              <a:buFont typeface="Arial"/>
              <a:buNone/>
            </a:pPr>
            <a:r>
              <a:rPr lang="en-US" sz="2000" dirty="0">
                <a:solidFill>
                  <a:schemeClr val="lt1"/>
                </a:solidFill>
              </a:rPr>
              <a:t> </a:t>
            </a:r>
          </a:p>
          <a:p>
            <a:pPr marL="0" marR="0" lvl="0" indent="0" algn="ctr" rtl="0">
              <a:lnSpc>
                <a:spcPct val="90000"/>
              </a:lnSpc>
              <a:spcBef>
                <a:spcPts val="0"/>
              </a:spcBef>
              <a:spcAft>
                <a:spcPts val="0"/>
              </a:spcAft>
              <a:buClr>
                <a:schemeClr val="lt1"/>
              </a:buClr>
              <a:buSzPts val="4800"/>
              <a:buFont typeface="Arial"/>
              <a:buNone/>
            </a:pPr>
            <a:r>
              <a:rPr lang="en-US" sz="2000" dirty="0">
                <a:solidFill>
                  <a:schemeClr val="lt1"/>
                </a:solidFill>
              </a:rPr>
              <a:t>*Remember that concussion “plays dirty.”</a:t>
            </a:r>
          </a:p>
        </p:txBody>
      </p:sp>
      <p:sp>
        <p:nvSpPr>
          <p:cNvPr id="2" name="Google Shape;284;p17">
            <a:extLst>
              <a:ext uri="{FF2B5EF4-FFF2-40B4-BE49-F238E27FC236}">
                <a16:creationId xmlns:a16="http://schemas.microsoft.com/office/drawing/2014/main" id="{9BC97035-AEDE-0F0B-4834-EB75D77FCB17}"/>
              </a:ext>
            </a:extLst>
          </p:cNvPr>
          <p:cNvSpPr/>
          <p:nvPr/>
        </p:nvSpPr>
        <p:spPr>
          <a:xfrm rot="10800000">
            <a:off x="2268769" y="-337933"/>
            <a:ext cx="7643811" cy="1755913"/>
          </a:xfrm>
          <a:prstGeom prst="roundRect">
            <a:avLst>
              <a:gd name="adj" fmla="val 16667"/>
            </a:avLst>
          </a:pr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3" name="Google Shape;285;p17">
            <a:extLst>
              <a:ext uri="{FF2B5EF4-FFF2-40B4-BE49-F238E27FC236}">
                <a16:creationId xmlns:a16="http://schemas.microsoft.com/office/drawing/2014/main" id="{A1E81D4D-6ADD-5C16-33AD-3D4A7E71A63E}"/>
              </a:ext>
            </a:extLst>
          </p:cNvPr>
          <p:cNvSpPr txBox="1">
            <a:spLocks noGrp="1"/>
          </p:cNvSpPr>
          <p:nvPr>
            <p:ph type="title"/>
          </p:nvPr>
        </p:nvSpPr>
        <p:spPr>
          <a:xfrm>
            <a:off x="913795" y="9166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solidFill>
                  <a:srgbClr val="345B74"/>
                </a:solidFill>
              </a:rPr>
              <a:t>PEARLS FOR THE AUDIENCE</a:t>
            </a:r>
            <a:endParaRPr dirty="0">
              <a:solidFill>
                <a:srgbClr val="345B74"/>
              </a:solidFill>
            </a:endParaRPr>
          </a:p>
        </p:txBody>
      </p:sp>
      <p:sp>
        <p:nvSpPr>
          <p:cNvPr id="4" name="Google Shape;381;p29">
            <a:extLst>
              <a:ext uri="{FF2B5EF4-FFF2-40B4-BE49-F238E27FC236}">
                <a16:creationId xmlns:a16="http://schemas.microsoft.com/office/drawing/2014/main" id="{51A95534-0DAA-9D02-4650-1C2A7101620E}"/>
              </a:ext>
            </a:extLst>
          </p:cNvPr>
          <p:cNvSpPr txBox="1"/>
          <p:nvPr/>
        </p:nvSpPr>
        <p:spPr>
          <a:xfrm>
            <a:off x="913795" y="5214730"/>
            <a:ext cx="2631724" cy="1053548"/>
          </a:xfrm>
          <a:prstGeom prst="roundRect">
            <a:avLst/>
          </a:prstGeom>
          <a:solidFill>
            <a:schemeClr val="accent6">
              <a:lumMod val="20000"/>
              <a:lumOff val="80000"/>
            </a:schemeClr>
          </a:solidFill>
          <a:ln>
            <a:solidFill>
              <a:srgbClr val="345B74"/>
            </a:solidFill>
          </a:ln>
          <a:effectLst>
            <a:outerShdw blurRad="50800" dist="38100" dir="2700000" algn="tl" rotWithShape="0">
              <a:prstClr val="black">
                <a:alpha val="21000"/>
              </a:prstClr>
            </a:outerShdw>
          </a:effectLst>
        </p:spPr>
        <p:txBody>
          <a:bodyPr spcFirstLastPara="1" wrap="square" lIns="91425" tIns="45700" rIns="91425" bIns="45700" anchor="ctr" anchorCtr="0">
            <a:noAutofit/>
          </a:bodyPr>
          <a:lstStyle/>
          <a:p>
            <a:pPr marL="0" marR="0" lvl="0" indent="0" algn="ctr" rtl="0">
              <a:lnSpc>
                <a:spcPct val="90000"/>
              </a:lnSpc>
              <a:spcBef>
                <a:spcPts val="0"/>
              </a:spcBef>
              <a:buClr>
                <a:schemeClr val="lt1"/>
              </a:buClr>
              <a:buSzPts val="4800"/>
              <a:buFont typeface="Arial"/>
              <a:buNone/>
            </a:pPr>
            <a:r>
              <a:rPr lang="en-US" sz="1800" dirty="0">
                <a:solidFill>
                  <a:srgbClr val="345B74"/>
                </a:solidFill>
              </a:rPr>
              <a:t>POST CONCUSSION SYNDROME</a:t>
            </a:r>
          </a:p>
        </p:txBody>
      </p:sp>
      <p:sp>
        <p:nvSpPr>
          <p:cNvPr id="5" name="Google Shape;381;p29">
            <a:extLst>
              <a:ext uri="{FF2B5EF4-FFF2-40B4-BE49-F238E27FC236}">
                <a16:creationId xmlns:a16="http://schemas.microsoft.com/office/drawing/2014/main" id="{56DB9050-09A0-6232-76D2-BB2E643422C5}"/>
              </a:ext>
            </a:extLst>
          </p:cNvPr>
          <p:cNvSpPr txBox="1"/>
          <p:nvPr/>
        </p:nvSpPr>
        <p:spPr>
          <a:xfrm>
            <a:off x="4876195" y="5232838"/>
            <a:ext cx="2631724" cy="1035440"/>
          </a:xfrm>
          <a:prstGeom prst="roundRect">
            <a:avLst/>
          </a:prstGeom>
          <a:solidFill>
            <a:schemeClr val="accent6">
              <a:lumMod val="20000"/>
              <a:lumOff val="80000"/>
            </a:schemeClr>
          </a:solidFill>
          <a:ln>
            <a:solidFill>
              <a:srgbClr val="345B74"/>
            </a:solidFill>
          </a:ln>
          <a:effectLst>
            <a:outerShdw blurRad="50800" dist="38100" dir="2700000" algn="tl" rotWithShape="0">
              <a:prstClr val="black">
                <a:alpha val="21000"/>
              </a:prstClr>
            </a:outerShdw>
          </a:effectLst>
        </p:spPr>
        <p:txBody>
          <a:bodyPr spcFirstLastPara="1" wrap="square" lIns="91425" tIns="45700" rIns="91425" bIns="45700" anchor="ctr" anchorCtr="0">
            <a:noAutofit/>
          </a:bodyPr>
          <a:lstStyle/>
          <a:p>
            <a:pPr marL="0" marR="0" lvl="0" indent="0" algn="ctr" rtl="0">
              <a:lnSpc>
                <a:spcPct val="90000"/>
              </a:lnSpc>
              <a:spcBef>
                <a:spcPts val="0"/>
              </a:spcBef>
              <a:buClr>
                <a:schemeClr val="lt1"/>
              </a:buClr>
              <a:buSzPts val="4800"/>
              <a:buFont typeface="Arial"/>
              <a:buNone/>
            </a:pPr>
            <a:r>
              <a:rPr lang="en-US" sz="1800" dirty="0">
                <a:solidFill>
                  <a:srgbClr val="345B74"/>
                </a:solidFill>
              </a:rPr>
              <a:t>PERSISTENT CONCUSSION SYMPTOMS</a:t>
            </a:r>
          </a:p>
        </p:txBody>
      </p:sp>
      <p:sp>
        <p:nvSpPr>
          <p:cNvPr id="6" name="Google Shape;381;p29">
            <a:extLst>
              <a:ext uri="{FF2B5EF4-FFF2-40B4-BE49-F238E27FC236}">
                <a16:creationId xmlns:a16="http://schemas.microsoft.com/office/drawing/2014/main" id="{3B821A98-1273-E4D3-B53C-2ECCEFBD84DA}"/>
              </a:ext>
            </a:extLst>
          </p:cNvPr>
          <p:cNvSpPr txBox="1"/>
          <p:nvPr/>
        </p:nvSpPr>
        <p:spPr>
          <a:xfrm>
            <a:off x="8745830" y="5232837"/>
            <a:ext cx="2631724" cy="1035441"/>
          </a:xfrm>
          <a:prstGeom prst="roundRect">
            <a:avLst/>
          </a:prstGeom>
          <a:solidFill>
            <a:schemeClr val="accent6">
              <a:lumMod val="20000"/>
              <a:lumOff val="80000"/>
            </a:schemeClr>
          </a:solidFill>
          <a:ln>
            <a:solidFill>
              <a:srgbClr val="345B74"/>
            </a:solidFill>
          </a:ln>
          <a:effectLst>
            <a:outerShdw blurRad="50800" dist="38100" dir="2700000" algn="tl" rotWithShape="0">
              <a:prstClr val="black">
                <a:alpha val="21000"/>
              </a:prstClr>
            </a:outerShdw>
          </a:effectLst>
        </p:spPr>
        <p:txBody>
          <a:bodyPr spcFirstLastPara="1" wrap="square" lIns="91425" tIns="45700" rIns="91425" bIns="45700" anchor="ctr" anchorCtr="0">
            <a:noAutofit/>
          </a:bodyPr>
          <a:lstStyle/>
          <a:p>
            <a:pPr marL="0" marR="0" lvl="0" indent="0" algn="ctr" rtl="0">
              <a:lnSpc>
                <a:spcPct val="90000"/>
              </a:lnSpc>
              <a:spcBef>
                <a:spcPts val="0"/>
              </a:spcBef>
              <a:buClr>
                <a:schemeClr val="lt1"/>
              </a:buClr>
              <a:buSzPts val="4800"/>
              <a:buFont typeface="Arial"/>
              <a:buNone/>
            </a:pPr>
            <a:r>
              <a:rPr lang="en-US" sz="1800" dirty="0">
                <a:solidFill>
                  <a:srgbClr val="345B74"/>
                </a:solidFill>
              </a:rPr>
              <a:t>PERSISTENT SYMPTOMS POST-CONCUSSION</a:t>
            </a:r>
            <a:endParaRPr lang="en-US" sz="2000" dirty="0">
              <a:solidFill>
                <a:srgbClr val="345B74"/>
              </a:solidFill>
            </a:endParaRPr>
          </a:p>
        </p:txBody>
      </p:sp>
      <p:sp>
        <p:nvSpPr>
          <p:cNvPr id="7" name="TextBox 6">
            <a:extLst>
              <a:ext uri="{FF2B5EF4-FFF2-40B4-BE49-F238E27FC236}">
                <a16:creationId xmlns:a16="http://schemas.microsoft.com/office/drawing/2014/main" id="{E89FB5BE-DEFD-5EB1-39F9-4E1266F08807}"/>
              </a:ext>
            </a:extLst>
          </p:cNvPr>
          <p:cNvSpPr txBox="1"/>
          <p:nvPr/>
        </p:nvSpPr>
        <p:spPr>
          <a:xfrm>
            <a:off x="3680770" y="5420139"/>
            <a:ext cx="1060173" cy="646331"/>
          </a:xfrm>
          <a:prstGeom prst="rect">
            <a:avLst/>
          </a:prstGeom>
          <a:noFill/>
        </p:spPr>
        <p:txBody>
          <a:bodyPr wrap="square" rtlCol="0">
            <a:spAutoFit/>
          </a:bodyPr>
          <a:lstStyle/>
          <a:p>
            <a:pPr algn="ctr"/>
            <a:r>
              <a:rPr lang="en-US" sz="3600" b="1" dirty="0">
                <a:solidFill>
                  <a:srgbClr val="BED9D8"/>
                </a:solidFill>
              </a:rPr>
              <a:t>VS</a:t>
            </a:r>
          </a:p>
        </p:txBody>
      </p:sp>
      <p:sp>
        <p:nvSpPr>
          <p:cNvPr id="8" name="TextBox 7">
            <a:extLst>
              <a:ext uri="{FF2B5EF4-FFF2-40B4-BE49-F238E27FC236}">
                <a16:creationId xmlns:a16="http://schemas.microsoft.com/office/drawing/2014/main" id="{3385356B-5282-1A1C-DEC1-83BD852E0144}"/>
              </a:ext>
            </a:extLst>
          </p:cNvPr>
          <p:cNvSpPr txBox="1"/>
          <p:nvPr/>
        </p:nvSpPr>
        <p:spPr>
          <a:xfrm>
            <a:off x="7583536" y="5420139"/>
            <a:ext cx="1060173" cy="646331"/>
          </a:xfrm>
          <a:prstGeom prst="rect">
            <a:avLst/>
          </a:prstGeom>
          <a:noFill/>
        </p:spPr>
        <p:txBody>
          <a:bodyPr wrap="square" rtlCol="0">
            <a:spAutoFit/>
          </a:bodyPr>
          <a:lstStyle/>
          <a:p>
            <a:pPr algn="ctr"/>
            <a:r>
              <a:rPr lang="en-US" sz="3600" b="1" dirty="0">
                <a:solidFill>
                  <a:srgbClr val="BED9D8"/>
                </a:solidFill>
              </a:rPr>
              <a:t>VS</a:t>
            </a:r>
          </a:p>
        </p:txBody>
      </p:sp>
    </p:spTree>
    <p:extLst>
      <p:ext uri="{BB962C8B-B14F-4D97-AF65-F5344CB8AC3E}">
        <p14:creationId xmlns:p14="http://schemas.microsoft.com/office/powerpoint/2010/main" val="563764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3"/>
          <p:cNvPicPr preferRelativeResize="0"/>
          <p:nvPr/>
        </p:nvPicPr>
        <p:blipFill rotWithShape="1">
          <a:blip r:embed="rId3">
            <a:alphaModFix/>
          </a:blip>
          <a:srcRect/>
          <a:stretch/>
        </p:blipFill>
        <p:spPr>
          <a:xfrm>
            <a:off x="7620383" y="710648"/>
            <a:ext cx="4265408" cy="5687211"/>
          </a:xfrm>
          <a:prstGeom prst="rect">
            <a:avLst/>
          </a:prstGeom>
          <a:noFill/>
          <a:ln>
            <a:noFill/>
          </a:ln>
        </p:spPr>
      </p:pic>
      <p:sp>
        <p:nvSpPr>
          <p:cNvPr id="154" name="Google Shape;154;p3"/>
          <p:cNvSpPr txBox="1">
            <a:spLocks noGrp="1"/>
          </p:cNvSpPr>
          <p:nvPr>
            <p:ph type="body" idx="1"/>
          </p:nvPr>
        </p:nvSpPr>
        <p:spPr>
          <a:xfrm>
            <a:off x="225286" y="2663859"/>
            <a:ext cx="7505550" cy="3296207"/>
          </a:xfrm>
          <a:prstGeom prst="rect">
            <a:avLst/>
          </a:prstGeom>
          <a:noFill/>
          <a:ln>
            <a:noFill/>
          </a:ln>
        </p:spPr>
        <p:txBody>
          <a:bodyPr spcFirstLastPara="1" wrap="square" lIns="91425" tIns="45700" rIns="91425" bIns="45700" anchor="t" anchorCtr="0">
            <a:normAutofit/>
          </a:bodyPr>
          <a:lstStyle/>
          <a:p>
            <a:pPr marL="685800" lvl="1" indent="-228600" algn="l" rtl="0">
              <a:lnSpc>
                <a:spcPct val="120000"/>
              </a:lnSpc>
              <a:spcBef>
                <a:spcPts val="0"/>
              </a:spcBef>
              <a:spcAft>
                <a:spcPts val="0"/>
              </a:spcAft>
              <a:buSzPts val="1800"/>
              <a:buChar char="•"/>
            </a:pPr>
            <a:r>
              <a:rPr lang="en-US" b="1" dirty="0">
                <a:solidFill>
                  <a:schemeClr val="dk2"/>
                </a:solidFill>
              </a:rPr>
              <a:t>TBI</a:t>
            </a:r>
            <a:r>
              <a:rPr lang="en-US" dirty="0">
                <a:solidFill>
                  <a:schemeClr val="dk2"/>
                </a:solidFill>
              </a:rPr>
              <a:t> – “Is caused by a bump, blow, jolt, or penetrating trauma that </a:t>
            </a:r>
            <a:r>
              <a:rPr lang="en-US" b="1" dirty="0">
                <a:solidFill>
                  <a:schemeClr val="dk2"/>
                </a:solidFill>
              </a:rPr>
              <a:t>disrupts the normal function </a:t>
            </a:r>
            <a:r>
              <a:rPr lang="en-US" dirty="0">
                <a:solidFill>
                  <a:schemeClr val="dk2"/>
                </a:solidFill>
              </a:rPr>
              <a:t>of the brain.” (Closed or Open)</a:t>
            </a:r>
            <a:endParaRPr dirty="0"/>
          </a:p>
          <a:p>
            <a:pPr marL="685800" lvl="1" indent="-228600" algn="l" rtl="0">
              <a:lnSpc>
                <a:spcPct val="120000"/>
              </a:lnSpc>
              <a:spcBef>
                <a:spcPts val="500"/>
              </a:spcBef>
              <a:spcAft>
                <a:spcPts val="0"/>
              </a:spcAft>
              <a:buSzPts val="1800"/>
              <a:buChar char="•"/>
            </a:pPr>
            <a:r>
              <a:rPr lang="en-US" b="1" dirty="0">
                <a:solidFill>
                  <a:schemeClr val="dk2"/>
                </a:solidFill>
              </a:rPr>
              <a:t>75% </a:t>
            </a:r>
            <a:r>
              <a:rPr lang="en-US" dirty="0">
                <a:solidFill>
                  <a:schemeClr val="dk2"/>
                </a:solidFill>
              </a:rPr>
              <a:t>are “Mild” – Synonymous with </a:t>
            </a:r>
            <a:r>
              <a:rPr lang="en-US" b="1" dirty="0">
                <a:solidFill>
                  <a:schemeClr val="dk2"/>
                </a:solidFill>
              </a:rPr>
              <a:t>“Concussion” - mTBI</a:t>
            </a:r>
            <a:endParaRPr b="1" dirty="0"/>
          </a:p>
          <a:p>
            <a:pPr marL="685800" lvl="1" indent="-228600" algn="l" rtl="0">
              <a:lnSpc>
                <a:spcPct val="120000"/>
              </a:lnSpc>
              <a:spcBef>
                <a:spcPts val="500"/>
              </a:spcBef>
              <a:spcAft>
                <a:spcPts val="0"/>
              </a:spcAft>
              <a:buSzPts val="1800"/>
              <a:buChar char="•"/>
            </a:pPr>
            <a:r>
              <a:rPr lang="en-US" b="1" dirty="0">
                <a:solidFill>
                  <a:schemeClr val="dk2"/>
                </a:solidFill>
              </a:rPr>
              <a:t>Examples</a:t>
            </a:r>
            <a:r>
              <a:rPr lang="en-US" dirty="0">
                <a:solidFill>
                  <a:schemeClr val="dk2"/>
                </a:solidFill>
              </a:rPr>
              <a:t>: Unintentional falls, head strikes, MVA, assault </a:t>
            </a:r>
            <a:endParaRPr dirty="0"/>
          </a:p>
          <a:p>
            <a:pPr marL="685800" lvl="1" indent="-228600" algn="l" rtl="0">
              <a:lnSpc>
                <a:spcPct val="120000"/>
              </a:lnSpc>
              <a:spcBef>
                <a:spcPts val="500"/>
              </a:spcBef>
              <a:spcAft>
                <a:spcPts val="0"/>
              </a:spcAft>
              <a:buSzPts val="1800"/>
              <a:buChar char="•"/>
            </a:pPr>
            <a:r>
              <a:rPr lang="en-US" dirty="0">
                <a:solidFill>
                  <a:schemeClr val="dk2"/>
                </a:solidFill>
              </a:rPr>
              <a:t>DOD – “Signature injury of Veterans suffering </a:t>
            </a:r>
            <a:r>
              <a:rPr lang="en-US" b="1" dirty="0">
                <a:solidFill>
                  <a:schemeClr val="dk2"/>
                </a:solidFill>
              </a:rPr>
              <a:t>blast injuries</a:t>
            </a:r>
            <a:r>
              <a:rPr lang="en-US" dirty="0">
                <a:solidFill>
                  <a:schemeClr val="dk2"/>
                </a:solidFill>
              </a:rPr>
              <a:t>” </a:t>
            </a:r>
            <a:endParaRPr dirty="0"/>
          </a:p>
          <a:p>
            <a:pPr marL="685800" lvl="1" indent="-228600" algn="l" rtl="0">
              <a:lnSpc>
                <a:spcPct val="120000"/>
              </a:lnSpc>
              <a:spcBef>
                <a:spcPts val="500"/>
              </a:spcBef>
              <a:spcAft>
                <a:spcPts val="0"/>
              </a:spcAft>
              <a:buSzPts val="1800"/>
              <a:buChar char="•"/>
            </a:pPr>
            <a:r>
              <a:rPr lang="en-US" dirty="0">
                <a:solidFill>
                  <a:schemeClr val="dk2"/>
                </a:solidFill>
              </a:rPr>
              <a:t>CDC – </a:t>
            </a:r>
            <a:r>
              <a:rPr lang="en-US" b="1" dirty="0">
                <a:solidFill>
                  <a:schemeClr val="dk2"/>
                </a:solidFill>
              </a:rPr>
              <a:t>2.87 MM </a:t>
            </a:r>
            <a:r>
              <a:rPr lang="en-US" dirty="0">
                <a:solidFill>
                  <a:schemeClr val="dk2"/>
                </a:solidFill>
              </a:rPr>
              <a:t>reported TBI related </a:t>
            </a:r>
            <a:r>
              <a:rPr lang="en-US" b="1" dirty="0">
                <a:solidFill>
                  <a:schemeClr val="dk2"/>
                </a:solidFill>
              </a:rPr>
              <a:t>ED presentations</a:t>
            </a:r>
            <a:r>
              <a:rPr lang="en-US" dirty="0">
                <a:solidFill>
                  <a:schemeClr val="dk2"/>
                </a:solidFill>
              </a:rPr>
              <a:t>, </a:t>
            </a:r>
            <a:r>
              <a:rPr lang="en-US" b="1" dirty="0">
                <a:solidFill>
                  <a:schemeClr val="dk2"/>
                </a:solidFill>
              </a:rPr>
              <a:t>1.4MM</a:t>
            </a:r>
            <a:r>
              <a:rPr lang="en-US" dirty="0"/>
              <a:t> resulting in </a:t>
            </a:r>
            <a:r>
              <a:rPr lang="en-US" dirty="0">
                <a:solidFill>
                  <a:schemeClr val="dk2"/>
                </a:solidFill>
              </a:rPr>
              <a:t>hospital </a:t>
            </a:r>
            <a:r>
              <a:rPr lang="en-US" b="1" dirty="0">
                <a:solidFill>
                  <a:schemeClr val="dk2"/>
                </a:solidFill>
              </a:rPr>
              <a:t>admissions</a:t>
            </a:r>
            <a:endParaRPr b="1" dirty="0"/>
          </a:p>
          <a:p>
            <a:pPr marL="685800" lvl="1" indent="-228600" algn="l" rtl="0">
              <a:lnSpc>
                <a:spcPct val="120000"/>
              </a:lnSpc>
              <a:spcBef>
                <a:spcPts val="500"/>
              </a:spcBef>
              <a:spcAft>
                <a:spcPts val="0"/>
              </a:spcAft>
              <a:buSzPts val="1800"/>
              <a:buChar char="•"/>
            </a:pPr>
            <a:r>
              <a:rPr lang="en-US" b="1" dirty="0">
                <a:solidFill>
                  <a:schemeClr val="dk2"/>
                </a:solidFill>
              </a:rPr>
              <a:t>52,000 deaths</a:t>
            </a:r>
            <a:r>
              <a:rPr lang="en-US" dirty="0">
                <a:solidFill>
                  <a:schemeClr val="dk2"/>
                </a:solidFill>
              </a:rPr>
              <a:t>/year</a:t>
            </a:r>
            <a:endParaRPr dirty="0"/>
          </a:p>
        </p:txBody>
      </p:sp>
      <p:sp>
        <p:nvSpPr>
          <p:cNvPr id="155" name="Google Shape;155;p3"/>
          <p:cNvSpPr/>
          <p:nvPr/>
        </p:nvSpPr>
        <p:spPr>
          <a:xfrm rot="10800000">
            <a:off x="4340086" y="-337930"/>
            <a:ext cx="3511827"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56" name="Google Shape;156;p3"/>
          <p:cNvSpPr txBox="1">
            <a:spLocks noGrp="1"/>
          </p:cNvSpPr>
          <p:nvPr>
            <p:ph type="title"/>
          </p:nvPr>
        </p:nvSpPr>
        <p:spPr>
          <a:xfrm>
            <a:off x="4340086" y="60188"/>
            <a:ext cx="3511827"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b="0" dirty="0"/>
              <a:t>STATISTICS</a:t>
            </a:r>
            <a:endParaRPr dirty="0"/>
          </a:p>
        </p:txBody>
      </p:sp>
      <p:sp>
        <p:nvSpPr>
          <p:cNvPr id="157" name="Google Shape;157;p3"/>
          <p:cNvSpPr txBox="1"/>
          <p:nvPr/>
        </p:nvSpPr>
        <p:spPr>
          <a:xfrm>
            <a:off x="709380" y="1855777"/>
            <a:ext cx="58798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dirty="0">
                <a:solidFill>
                  <a:srgbClr val="9FC7C5"/>
                </a:solidFill>
                <a:latin typeface="Arial"/>
                <a:ea typeface="Arial"/>
                <a:cs typeface="Arial"/>
                <a:sym typeface="Arial"/>
              </a:rPr>
              <a:t>According to the CDC</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4"/>
          <p:cNvSpPr txBox="1">
            <a:spLocks noGrp="1"/>
          </p:cNvSpPr>
          <p:nvPr>
            <p:ph type="title"/>
          </p:nvPr>
        </p:nvSpPr>
        <p:spPr>
          <a:xfrm>
            <a:off x="919119" y="2571750"/>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Arial"/>
              <a:buNone/>
            </a:pPr>
            <a:r>
              <a:rPr lang="en-US" sz="4800" dirty="0">
                <a:solidFill>
                  <a:schemeClr val="dk2"/>
                </a:solidFill>
              </a:rPr>
              <a:t>ACKNOWLEDGEMENTS</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5"/>
          <p:cNvSpPr txBox="1">
            <a:spLocks noGrp="1"/>
          </p:cNvSpPr>
          <p:nvPr>
            <p:ph type="title"/>
          </p:nvPr>
        </p:nvSpPr>
        <p:spPr>
          <a:xfrm>
            <a:off x="919119" y="1955581"/>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4800"/>
              <a:buFont typeface="Arial"/>
              <a:buNone/>
            </a:pPr>
            <a:r>
              <a:rPr lang="en-US" sz="4800" i="1" cap="none" dirty="0">
                <a:solidFill>
                  <a:schemeClr val="dk2"/>
                </a:solidFill>
              </a:rPr>
              <a:t>Thank You</a:t>
            </a:r>
            <a:endParaRPr dirty="0"/>
          </a:p>
        </p:txBody>
      </p:sp>
      <p:sp>
        <p:nvSpPr>
          <p:cNvPr id="420" name="Google Shape;420;p35"/>
          <p:cNvSpPr txBox="1"/>
          <p:nvPr/>
        </p:nvSpPr>
        <p:spPr>
          <a:xfrm>
            <a:off x="4014950" y="4017580"/>
            <a:ext cx="416209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2"/>
                </a:solidFill>
                <a:latin typeface="Arial"/>
                <a:ea typeface="Arial"/>
                <a:cs typeface="Arial"/>
                <a:sym typeface="Arial"/>
              </a:rPr>
              <a:t>Phone: (314) 230-7800</a:t>
            </a:r>
            <a:endParaRPr dirty="0"/>
          </a:p>
          <a:p>
            <a:pPr marL="0" marR="0" lvl="0" indent="0" algn="ctr" rtl="0">
              <a:spcBef>
                <a:spcPts val="0"/>
              </a:spcBef>
              <a:spcAft>
                <a:spcPts val="0"/>
              </a:spcAft>
              <a:buNone/>
            </a:pPr>
            <a:r>
              <a:rPr lang="en-US" sz="1800" dirty="0">
                <a:solidFill>
                  <a:schemeClr val="dk2"/>
                </a:solidFill>
                <a:latin typeface="Arial"/>
                <a:ea typeface="Arial"/>
                <a:cs typeface="Arial"/>
                <a:sym typeface="Arial"/>
              </a:rPr>
              <a:t>E-mail: careteam@katalystmd.com</a:t>
            </a:r>
            <a:endParaRPr sz="1800" dirty="0">
              <a:solidFill>
                <a:schemeClr val="dk2"/>
              </a:solidFill>
              <a:latin typeface="Arial"/>
              <a:ea typeface="Arial"/>
              <a:cs typeface="Arial"/>
              <a:sym typeface="Arial"/>
            </a:endParaRPr>
          </a:p>
        </p:txBody>
      </p:sp>
      <p:sp>
        <p:nvSpPr>
          <p:cNvPr id="421" name="Google Shape;421;p35"/>
          <p:cNvSpPr txBox="1"/>
          <p:nvPr/>
        </p:nvSpPr>
        <p:spPr>
          <a:xfrm>
            <a:off x="4014950" y="5009236"/>
            <a:ext cx="416209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2"/>
                </a:solidFill>
                <a:latin typeface="Arial"/>
                <a:ea typeface="Arial"/>
                <a:cs typeface="Arial"/>
                <a:sym typeface="Arial"/>
              </a:rPr>
              <a:t>katalystmd.com/about/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
          <p:cNvSpPr txBox="1">
            <a:spLocks noGrp="1"/>
          </p:cNvSpPr>
          <p:nvPr>
            <p:ph type="body" idx="1"/>
          </p:nvPr>
        </p:nvSpPr>
        <p:spPr>
          <a:xfrm>
            <a:off x="948200" y="2003295"/>
            <a:ext cx="6148115" cy="3695136"/>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SzPct val="100000"/>
              <a:buChar char="•"/>
            </a:pPr>
            <a:r>
              <a:rPr lang="en-US" dirty="0"/>
              <a:t>ED presentations</a:t>
            </a:r>
            <a:r>
              <a:rPr lang="en-US" b="1" dirty="0"/>
              <a:t> </a:t>
            </a:r>
            <a:r>
              <a:rPr lang="en-US" b="1" dirty="0">
                <a:solidFill>
                  <a:schemeClr val="dk2"/>
                </a:solidFill>
              </a:rPr>
              <a:t>under-represent </a:t>
            </a:r>
            <a:r>
              <a:rPr lang="en-US" dirty="0">
                <a:solidFill>
                  <a:schemeClr val="dk2"/>
                </a:solidFill>
              </a:rPr>
              <a:t>incidence, especially </a:t>
            </a:r>
            <a:r>
              <a:rPr lang="en-US" b="1" dirty="0">
                <a:solidFill>
                  <a:schemeClr val="dk2"/>
                </a:solidFill>
              </a:rPr>
              <a:t>of mortality</a:t>
            </a:r>
            <a:endParaRPr b="1" dirty="0"/>
          </a:p>
          <a:p>
            <a:pPr marL="228600" lvl="0" indent="-228600" algn="l" rtl="0">
              <a:lnSpc>
                <a:spcPct val="120000"/>
              </a:lnSpc>
              <a:spcBef>
                <a:spcPts val="1000"/>
              </a:spcBef>
              <a:spcAft>
                <a:spcPts val="0"/>
              </a:spcAft>
              <a:buSzPct val="100000"/>
              <a:buChar char="•"/>
            </a:pPr>
            <a:r>
              <a:rPr lang="en-US" b="1" dirty="0">
                <a:solidFill>
                  <a:schemeClr val="dk2"/>
                </a:solidFill>
              </a:rPr>
              <a:t>Brain Injury Association </a:t>
            </a:r>
            <a:r>
              <a:rPr lang="en-US" dirty="0">
                <a:solidFill>
                  <a:schemeClr val="dk2"/>
                </a:solidFill>
              </a:rPr>
              <a:t>Report – </a:t>
            </a:r>
            <a:r>
              <a:rPr lang="en-US" b="1" dirty="0">
                <a:solidFill>
                  <a:schemeClr val="dk2"/>
                </a:solidFill>
              </a:rPr>
              <a:t>90% </a:t>
            </a:r>
            <a:r>
              <a:rPr lang="en-US" dirty="0">
                <a:solidFill>
                  <a:schemeClr val="dk2"/>
                </a:solidFill>
              </a:rPr>
              <a:t>of Reported TBI </a:t>
            </a:r>
            <a:r>
              <a:rPr lang="en-US" b="1" dirty="0">
                <a:solidFill>
                  <a:schemeClr val="dk2"/>
                </a:solidFill>
              </a:rPr>
              <a:t>preventable</a:t>
            </a:r>
            <a:endParaRPr b="1" dirty="0"/>
          </a:p>
          <a:p>
            <a:pPr marL="685800" lvl="1" indent="-228600" algn="l" rtl="0">
              <a:lnSpc>
                <a:spcPct val="120000"/>
              </a:lnSpc>
              <a:spcBef>
                <a:spcPts val="500"/>
              </a:spcBef>
              <a:spcAft>
                <a:spcPts val="0"/>
              </a:spcAft>
              <a:buSzPct val="100000"/>
              <a:buChar char="•"/>
            </a:pPr>
            <a:r>
              <a:rPr lang="en-US" dirty="0">
                <a:solidFill>
                  <a:schemeClr val="dk2"/>
                </a:solidFill>
              </a:rPr>
              <a:t>Proper working equipment </a:t>
            </a:r>
            <a:endParaRPr dirty="0"/>
          </a:p>
          <a:p>
            <a:pPr marL="1143000" lvl="2" indent="-228600" algn="l" rtl="0">
              <a:lnSpc>
                <a:spcPct val="120000"/>
              </a:lnSpc>
              <a:spcBef>
                <a:spcPts val="500"/>
              </a:spcBef>
              <a:spcAft>
                <a:spcPts val="0"/>
              </a:spcAft>
              <a:buSzPct val="100000"/>
              <a:buChar char="•"/>
            </a:pPr>
            <a:r>
              <a:rPr lang="en-US" b="1" dirty="0">
                <a:solidFill>
                  <a:schemeClr val="dk2"/>
                </a:solidFill>
              </a:rPr>
              <a:t>**</a:t>
            </a:r>
            <a:r>
              <a:rPr lang="en-US" dirty="0">
                <a:solidFill>
                  <a:schemeClr val="dk2"/>
                </a:solidFill>
              </a:rPr>
              <a:t>Hard Hats, Roll Bars, </a:t>
            </a:r>
            <a:r>
              <a:rPr lang="en-US" b="1" dirty="0">
                <a:solidFill>
                  <a:schemeClr val="dk2"/>
                </a:solidFill>
              </a:rPr>
              <a:t>Safety Education/SOP’s</a:t>
            </a:r>
            <a:endParaRPr b="1" dirty="0"/>
          </a:p>
          <a:p>
            <a:pPr marL="1143000" lvl="2" indent="-228600" algn="l" rtl="0">
              <a:lnSpc>
                <a:spcPct val="120000"/>
              </a:lnSpc>
              <a:spcBef>
                <a:spcPts val="500"/>
              </a:spcBef>
              <a:spcAft>
                <a:spcPts val="0"/>
              </a:spcAft>
              <a:buSzPct val="100000"/>
              <a:buChar char="•"/>
            </a:pPr>
            <a:r>
              <a:rPr lang="en-US" b="1" dirty="0">
                <a:solidFill>
                  <a:schemeClr val="dk2"/>
                </a:solidFill>
              </a:rPr>
              <a:t>Seat belts </a:t>
            </a:r>
            <a:r>
              <a:rPr lang="en-US" dirty="0">
                <a:solidFill>
                  <a:schemeClr val="dk2"/>
                </a:solidFill>
              </a:rPr>
              <a:t>estimated to reduce incidence of TBI            by 50% in MVA’s (Head Strike/LOC </a:t>
            </a:r>
            <a:r>
              <a:rPr lang="en-US" dirty="0">
                <a:solidFill>
                  <a:schemeClr val="dk2"/>
                </a:solidFill>
                <a:sym typeface="Wingdings" panose="05000000000000000000" pitchFamily="2" charset="2"/>
              </a:rPr>
              <a:t> </a:t>
            </a:r>
            <a:r>
              <a:rPr lang="en-US" b="1" dirty="0">
                <a:solidFill>
                  <a:schemeClr val="dk2"/>
                </a:solidFill>
                <a:sym typeface="Wingdings" panose="05000000000000000000" pitchFamily="2" charset="2"/>
              </a:rPr>
              <a:t>Dx??</a:t>
            </a:r>
            <a:r>
              <a:rPr lang="en-US" dirty="0">
                <a:solidFill>
                  <a:schemeClr val="dk2"/>
                </a:solidFill>
                <a:sym typeface="Wingdings" panose="05000000000000000000" pitchFamily="2" charset="2"/>
              </a:rPr>
              <a:t>)</a:t>
            </a:r>
            <a:endParaRPr dirty="0"/>
          </a:p>
        </p:txBody>
      </p:sp>
      <p:sp>
        <p:nvSpPr>
          <p:cNvPr id="163" name="Google Shape;163;p4"/>
          <p:cNvSpPr/>
          <p:nvPr/>
        </p:nvSpPr>
        <p:spPr>
          <a:xfrm rot="10800000">
            <a:off x="4340086" y="-337930"/>
            <a:ext cx="3511827"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64" name="Google Shape;164;p4"/>
          <p:cNvSpPr/>
          <p:nvPr/>
        </p:nvSpPr>
        <p:spPr>
          <a:xfrm>
            <a:off x="7851913" y="2134101"/>
            <a:ext cx="3398108" cy="3564330"/>
          </a:xfrm>
          <a:prstGeom prst="roundRect">
            <a:avLst>
              <a:gd name="adj" fmla="val 6428"/>
            </a:avLst>
          </a:prstGeom>
          <a:solidFill>
            <a:srgbClr val="DFECEC">
              <a:alpha val="50980"/>
            </a:srgbClr>
          </a:solidFill>
          <a:ln w="19050" cap="flat" cmpd="sng">
            <a:solidFill>
              <a:srgbClr val="BFD9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65" name="Google Shape;165;p4"/>
          <p:cNvSpPr txBox="1">
            <a:spLocks noGrp="1"/>
          </p:cNvSpPr>
          <p:nvPr>
            <p:ph type="title"/>
          </p:nvPr>
        </p:nvSpPr>
        <p:spPr>
          <a:xfrm>
            <a:off x="4340086" y="60188"/>
            <a:ext cx="3511827"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b="0" dirty="0"/>
              <a:t>STATISTICS</a:t>
            </a:r>
            <a:endParaRPr dirty="0"/>
          </a:p>
        </p:txBody>
      </p:sp>
      <p:sp>
        <p:nvSpPr>
          <p:cNvPr id="166" name="Google Shape;166;p4"/>
          <p:cNvSpPr txBox="1"/>
          <p:nvPr/>
        </p:nvSpPr>
        <p:spPr>
          <a:xfrm>
            <a:off x="8195809" y="2434376"/>
            <a:ext cx="2753860" cy="31392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2"/>
                </a:solidFill>
                <a:latin typeface="Arial"/>
                <a:ea typeface="Arial"/>
                <a:cs typeface="Arial"/>
                <a:sym typeface="Arial"/>
              </a:rPr>
              <a:t>SNAPSHOT:</a:t>
            </a:r>
          </a:p>
          <a:p>
            <a:pPr marL="0" marR="0" lvl="0" indent="0" algn="l" rtl="0">
              <a:spcBef>
                <a:spcPts val="0"/>
              </a:spcBef>
              <a:spcAft>
                <a:spcPts val="0"/>
              </a:spcAft>
              <a:buNone/>
            </a:pPr>
            <a:r>
              <a:rPr lang="en-US" sz="1800" dirty="0">
                <a:solidFill>
                  <a:schemeClr val="dk2"/>
                </a:solidFill>
                <a:latin typeface="Arial"/>
                <a:ea typeface="Arial"/>
                <a:cs typeface="Arial"/>
                <a:sym typeface="Arial"/>
              </a:rPr>
              <a:t>Natasha Richardson </a:t>
            </a:r>
          </a:p>
          <a:p>
            <a:pPr marL="0" marR="0" lvl="0" indent="0" algn="l" rtl="0">
              <a:spcBef>
                <a:spcPts val="0"/>
              </a:spcBef>
              <a:spcAft>
                <a:spcPts val="0"/>
              </a:spcAft>
              <a:buNone/>
            </a:pPr>
            <a:endParaRPr lang="en-US" sz="1800" dirty="0">
              <a:solidFill>
                <a:schemeClr val="dk2"/>
              </a:solidFill>
            </a:endParaRPr>
          </a:p>
          <a:p>
            <a:pPr marL="0" marR="0" lvl="0" indent="0" algn="l" rtl="0">
              <a:spcBef>
                <a:spcPts val="0"/>
              </a:spcBef>
              <a:spcAft>
                <a:spcPts val="0"/>
              </a:spcAft>
              <a:buNone/>
            </a:pPr>
            <a:r>
              <a:rPr lang="en-US" sz="1800" dirty="0">
                <a:solidFill>
                  <a:schemeClr val="dk2"/>
                </a:solidFill>
                <a:latin typeface="Arial"/>
                <a:ea typeface="Arial"/>
                <a:cs typeface="Arial"/>
                <a:sym typeface="Arial"/>
              </a:rPr>
              <a:t>Famous actress/Spouse of Liam Neeson</a:t>
            </a:r>
            <a:r>
              <a:rPr lang="en-US" sz="1800" dirty="0">
                <a:solidFill>
                  <a:schemeClr val="dk2"/>
                </a:solidFill>
              </a:rPr>
              <a:t> </a:t>
            </a:r>
            <a:r>
              <a:rPr lang="en-US" sz="1800" dirty="0">
                <a:solidFill>
                  <a:schemeClr val="dk2"/>
                </a:solidFill>
                <a:latin typeface="Arial"/>
                <a:ea typeface="Arial"/>
                <a:cs typeface="Arial"/>
                <a:sym typeface="Arial"/>
              </a:rPr>
              <a:t>– SDH skiing, death at home 2/2 pressure on brainstem </a:t>
            </a:r>
          </a:p>
          <a:p>
            <a:pPr marL="0" marR="0" lvl="0" indent="0" algn="l" rtl="0">
              <a:spcBef>
                <a:spcPts val="0"/>
              </a:spcBef>
              <a:spcAft>
                <a:spcPts val="0"/>
              </a:spcAft>
              <a:buNone/>
            </a:pPr>
            <a:endParaRPr lang="en-US" sz="1800" dirty="0">
              <a:solidFill>
                <a:schemeClr val="dk2"/>
              </a:solidFill>
            </a:endParaRPr>
          </a:p>
          <a:p>
            <a:pPr marL="0" marR="0" lvl="0" indent="0" algn="l" rtl="0">
              <a:spcBef>
                <a:spcPts val="0"/>
              </a:spcBef>
              <a:spcAft>
                <a:spcPts val="0"/>
              </a:spcAft>
              <a:buNone/>
            </a:pPr>
            <a:r>
              <a:rPr lang="en-US" sz="1800" dirty="0">
                <a:solidFill>
                  <a:schemeClr val="dk2"/>
                </a:solidFill>
                <a:latin typeface="Arial"/>
                <a:ea typeface="Arial"/>
                <a:cs typeface="Arial"/>
                <a:sym typeface="Arial"/>
              </a:rPr>
              <a:t>Unlikely statistically, but devastating to overlook</a:t>
            </a:r>
            <a:endParaRPr dirty="0"/>
          </a:p>
          <a:p>
            <a:pPr marL="0" marR="0" lvl="0" indent="0" algn="l" rtl="0">
              <a:spcBef>
                <a:spcPts val="0"/>
              </a:spcBef>
              <a:spcAft>
                <a:spcPts val="0"/>
              </a:spcAft>
              <a:buNone/>
            </a:pPr>
            <a:endParaRPr sz="1800" dirty="0">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p:nvPr/>
        </p:nvSpPr>
        <p:spPr>
          <a:xfrm>
            <a:off x="8975672" y="2617189"/>
            <a:ext cx="2747737" cy="3218836"/>
          </a:xfrm>
          <a:prstGeom prst="roundRect">
            <a:avLst>
              <a:gd name="adj" fmla="val 6428"/>
            </a:avLst>
          </a:prstGeom>
          <a:solidFill>
            <a:srgbClr val="DFECEC">
              <a:alpha val="50980"/>
            </a:srgbClr>
          </a:solidFill>
          <a:ln w="19050" cap="flat" cmpd="sng">
            <a:solidFill>
              <a:srgbClr val="BFD9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2" name="Google Shape;172;p5"/>
          <p:cNvSpPr/>
          <p:nvPr/>
        </p:nvSpPr>
        <p:spPr>
          <a:xfrm>
            <a:off x="6010515" y="2617189"/>
            <a:ext cx="2747737" cy="3218836"/>
          </a:xfrm>
          <a:prstGeom prst="roundRect">
            <a:avLst>
              <a:gd name="adj" fmla="val 6428"/>
            </a:avLst>
          </a:prstGeom>
          <a:solidFill>
            <a:srgbClr val="DFECEC">
              <a:alpha val="50980"/>
            </a:srgbClr>
          </a:solidFill>
          <a:ln w="19050" cap="flat" cmpd="sng">
            <a:solidFill>
              <a:srgbClr val="BFD9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3" name="Google Shape;173;p5"/>
          <p:cNvSpPr/>
          <p:nvPr/>
        </p:nvSpPr>
        <p:spPr>
          <a:xfrm>
            <a:off x="3045357" y="2617189"/>
            <a:ext cx="2747737" cy="3218836"/>
          </a:xfrm>
          <a:prstGeom prst="roundRect">
            <a:avLst>
              <a:gd name="adj" fmla="val 6428"/>
            </a:avLst>
          </a:prstGeom>
          <a:solidFill>
            <a:srgbClr val="DFECEC">
              <a:alpha val="50980"/>
            </a:srgbClr>
          </a:solidFill>
          <a:ln w="19050" cap="flat" cmpd="sng">
            <a:solidFill>
              <a:srgbClr val="BFD9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4" name="Google Shape;174;p5"/>
          <p:cNvSpPr/>
          <p:nvPr/>
        </p:nvSpPr>
        <p:spPr>
          <a:xfrm>
            <a:off x="508634" y="2617189"/>
            <a:ext cx="2346643" cy="3218836"/>
          </a:xfrm>
          <a:prstGeom prst="roundRect">
            <a:avLst>
              <a:gd name="adj" fmla="val 6428"/>
            </a:avLst>
          </a:prstGeom>
          <a:solidFill>
            <a:srgbClr val="DFECEC">
              <a:alpha val="50980"/>
            </a:srgbClr>
          </a:solidFill>
          <a:ln w="19050" cap="flat" cmpd="sng">
            <a:solidFill>
              <a:srgbClr val="BFD9D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5" name="Google Shape;175;p5"/>
          <p:cNvSpPr/>
          <p:nvPr/>
        </p:nvSpPr>
        <p:spPr>
          <a:xfrm>
            <a:off x="1045614" y="2140433"/>
            <a:ext cx="1262938" cy="12629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6" name="Google Shape;176;p5"/>
          <p:cNvSpPr/>
          <p:nvPr/>
        </p:nvSpPr>
        <p:spPr>
          <a:xfrm>
            <a:off x="3774960" y="2140433"/>
            <a:ext cx="1262938" cy="12629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7" name="Google Shape;177;p5"/>
          <p:cNvSpPr/>
          <p:nvPr/>
        </p:nvSpPr>
        <p:spPr>
          <a:xfrm>
            <a:off x="6753688" y="2140433"/>
            <a:ext cx="1262938" cy="12629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8" name="Google Shape;178;p5"/>
          <p:cNvSpPr/>
          <p:nvPr/>
        </p:nvSpPr>
        <p:spPr>
          <a:xfrm>
            <a:off x="9718560" y="2140433"/>
            <a:ext cx="1262938" cy="12629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79" name="Google Shape;179;p5"/>
          <p:cNvSpPr/>
          <p:nvPr/>
        </p:nvSpPr>
        <p:spPr>
          <a:xfrm rot="10800000">
            <a:off x="4340086" y="-337930"/>
            <a:ext cx="3511827"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80" name="Google Shape;180;p5"/>
          <p:cNvSpPr txBox="1">
            <a:spLocks noGrp="1"/>
          </p:cNvSpPr>
          <p:nvPr>
            <p:ph type="body" idx="1"/>
          </p:nvPr>
        </p:nvSpPr>
        <p:spPr>
          <a:xfrm>
            <a:off x="508634" y="3682817"/>
            <a:ext cx="2319302" cy="1394012"/>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0"/>
              </a:spcBef>
              <a:spcAft>
                <a:spcPts val="0"/>
              </a:spcAft>
              <a:buSzPts val="1800"/>
              <a:buNone/>
            </a:pPr>
            <a:r>
              <a:rPr lang="en-US" sz="1600" dirty="0">
                <a:solidFill>
                  <a:schemeClr val="dk2"/>
                </a:solidFill>
              </a:rPr>
              <a:t>Prevention via </a:t>
            </a:r>
            <a:r>
              <a:rPr lang="en-US" sz="1600" b="1" dirty="0">
                <a:solidFill>
                  <a:schemeClr val="dk2"/>
                </a:solidFill>
              </a:rPr>
              <a:t>Education and Proper Protection </a:t>
            </a:r>
            <a:r>
              <a:rPr lang="en-US" sz="1600" dirty="0">
                <a:solidFill>
                  <a:schemeClr val="dk2"/>
                </a:solidFill>
              </a:rPr>
              <a:t>is </a:t>
            </a:r>
            <a:r>
              <a:rPr lang="en-US" sz="1600" dirty="0"/>
              <a:t>Key</a:t>
            </a:r>
            <a:endParaRPr sz="1600" dirty="0"/>
          </a:p>
        </p:txBody>
      </p:sp>
      <p:sp>
        <p:nvSpPr>
          <p:cNvPr id="181" name="Google Shape;181;p5"/>
          <p:cNvSpPr txBox="1">
            <a:spLocks noGrp="1"/>
          </p:cNvSpPr>
          <p:nvPr>
            <p:ph type="title"/>
          </p:nvPr>
        </p:nvSpPr>
        <p:spPr>
          <a:xfrm>
            <a:off x="4340086" y="60188"/>
            <a:ext cx="3511827"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b="0" dirty="0"/>
              <a:t>STATISTICS</a:t>
            </a:r>
            <a:endParaRPr dirty="0"/>
          </a:p>
        </p:txBody>
      </p:sp>
      <p:pic>
        <p:nvPicPr>
          <p:cNvPr id="182" name="Google Shape;182;p5" descr="A blue and white sign with a exclamation mark in the middle&#10;&#10;Description automatically generated"/>
          <p:cNvPicPr preferRelativeResize="0"/>
          <p:nvPr/>
        </p:nvPicPr>
        <p:blipFill rotWithShape="1">
          <a:blip r:embed="rId3">
            <a:alphaModFix/>
          </a:blip>
          <a:srcRect/>
          <a:stretch/>
        </p:blipFill>
        <p:spPr>
          <a:xfrm>
            <a:off x="984950" y="2080376"/>
            <a:ext cx="1394012" cy="1394012"/>
          </a:xfrm>
          <a:prstGeom prst="rect">
            <a:avLst/>
          </a:prstGeom>
          <a:noFill/>
          <a:ln>
            <a:noFill/>
          </a:ln>
        </p:spPr>
      </p:pic>
      <p:pic>
        <p:nvPicPr>
          <p:cNvPr id="183" name="Google Shape;183;p5"/>
          <p:cNvPicPr preferRelativeResize="0"/>
          <p:nvPr/>
        </p:nvPicPr>
        <p:blipFill rotWithShape="1">
          <a:blip r:embed="rId4">
            <a:alphaModFix/>
          </a:blip>
          <a:srcRect/>
          <a:stretch/>
        </p:blipFill>
        <p:spPr>
          <a:xfrm>
            <a:off x="3722219" y="2080376"/>
            <a:ext cx="1394012" cy="1394012"/>
          </a:xfrm>
          <a:prstGeom prst="rect">
            <a:avLst/>
          </a:prstGeom>
          <a:noFill/>
          <a:ln>
            <a:noFill/>
          </a:ln>
        </p:spPr>
      </p:pic>
      <p:pic>
        <p:nvPicPr>
          <p:cNvPr id="184" name="Google Shape;184;p5"/>
          <p:cNvPicPr preferRelativeResize="0"/>
          <p:nvPr/>
        </p:nvPicPr>
        <p:blipFill rotWithShape="1">
          <a:blip r:embed="rId5">
            <a:alphaModFix/>
          </a:blip>
          <a:srcRect/>
          <a:stretch/>
        </p:blipFill>
        <p:spPr>
          <a:xfrm>
            <a:off x="6687377" y="2080376"/>
            <a:ext cx="1394012" cy="1394012"/>
          </a:xfrm>
          <a:prstGeom prst="rect">
            <a:avLst/>
          </a:prstGeom>
          <a:noFill/>
          <a:ln>
            <a:noFill/>
          </a:ln>
        </p:spPr>
      </p:pic>
      <p:pic>
        <p:nvPicPr>
          <p:cNvPr id="185" name="Google Shape;185;p5"/>
          <p:cNvPicPr preferRelativeResize="0"/>
          <p:nvPr/>
        </p:nvPicPr>
        <p:blipFill rotWithShape="1">
          <a:blip r:embed="rId6">
            <a:alphaModFix/>
          </a:blip>
          <a:srcRect/>
          <a:stretch/>
        </p:blipFill>
        <p:spPr>
          <a:xfrm>
            <a:off x="9652534" y="2080376"/>
            <a:ext cx="1394012" cy="1394012"/>
          </a:xfrm>
          <a:prstGeom prst="rect">
            <a:avLst/>
          </a:prstGeom>
          <a:noFill/>
          <a:ln>
            <a:noFill/>
          </a:ln>
        </p:spPr>
      </p:pic>
      <p:sp>
        <p:nvSpPr>
          <p:cNvPr id="186" name="Google Shape;186;p5"/>
          <p:cNvSpPr txBox="1"/>
          <p:nvPr/>
        </p:nvSpPr>
        <p:spPr>
          <a:xfrm>
            <a:off x="3262778" y="3682817"/>
            <a:ext cx="2312895" cy="1394012"/>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accent4"/>
              </a:buClr>
              <a:buSzPts val="1800"/>
              <a:buFont typeface="Arial"/>
              <a:buNone/>
            </a:pPr>
            <a:r>
              <a:rPr lang="en-US" sz="1600" b="1" dirty="0">
                <a:solidFill>
                  <a:schemeClr val="dk2"/>
                </a:solidFill>
                <a:latin typeface="Arial"/>
                <a:ea typeface="Arial"/>
                <a:cs typeface="Arial"/>
                <a:sym typeface="Arial"/>
              </a:rPr>
              <a:t>Women</a:t>
            </a:r>
            <a:r>
              <a:rPr lang="en-US" sz="1600" dirty="0">
                <a:solidFill>
                  <a:schemeClr val="dk2"/>
                </a:solidFill>
                <a:latin typeface="Arial"/>
                <a:ea typeface="Arial"/>
                <a:cs typeface="Arial"/>
                <a:sym typeface="Arial"/>
              </a:rPr>
              <a:t> Tend to be </a:t>
            </a:r>
            <a:r>
              <a:rPr lang="en-US" sz="1600" b="1" dirty="0">
                <a:solidFill>
                  <a:schemeClr val="dk2"/>
                </a:solidFill>
                <a:latin typeface="Arial"/>
                <a:ea typeface="Arial"/>
                <a:cs typeface="Arial"/>
                <a:sym typeface="Arial"/>
              </a:rPr>
              <a:t>More </a:t>
            </a:r>
            <a:r>
              <a:rPr lang="en-US" sz="1600" b="1" dirty="0">
                <a:solidFill>
                  <a:schemeClr val="dk2"/>
                </a:solidFill>
              </a:rPr>
              <a:t>S</a:t>
            </a:r>
            <a:r>
              <a:rPr lang="en-US" sz="1600" b="1" dirty="0">
                <a:solidFill>
                  <a:schemeClr val="dk2"/>
                </a:solidFill>
                <a:latin typeface="Arial"/>
                <a:ea typeface="Arial"/>
                <a:cs typeface="Arial"/>
                <a:sym typeface="Arial"/>
              </a:rPr>
              <a:t>ymptomatic </a:t>
            </a:r>
            <a:r>
              <a:rPr lang="en-US" sz="1600" dirty="0">
                <a:solidFill>
                  <a:schemeClr val="dk2"/>
                </a:solidFill>
                <a:latin typeface="Arial"/>
                <a:ea typeface="Arial"/>
                <a:cs typeface="Arial"/>
                <a:sym typeface="Arial"/>
              </a:rPr>
              <a:t>– Head to Neck Ratio</a:t>
            </a:r>
            <a:endParaRPr sz="1600" dirty="0"/>
          </a:p>
        </p:txBody>
      </p:sp>
      <p:sp>
        <p:nvSpPr>
          <p:cNvPr id="187" name="Google Shape;187;p5"/>
          <p:cNvSpPr txBox="1"/>
          <p:nvPr/>
        </p:nvSpPr>
        <p:spPr>
          <a:xfrm>
            <a:off x="6085797" y="3682817"/>
            <a:ext cx="2597173" cy="2153208"/>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accent4"/>
              </a:buClr>
              <a:buSzPts val="1800"/>
              <a:buFont typeface="Arial"/>
              <a:buNone/>
            </a:pPr>
            <a:r>
              <a:rPr lang="en-US" sz="1600" b="1" dirty="0">
                <a:solidFill>
                  <a:schemeClr val="dk2"/>
                </a:solidFill>
                <a:latin typeface="Arial"/>
                <a:ea typeface="Arial"/>
                <a:cs typeface="Arial"/>
                <a:sym typeface="Arial"/>
              </a:rPr>
              <a:t>&gt;325K Americans </a:t>
            </a:r>
            <a:r>
              <a:rPr lang="en-US" sz="1600" dirty="0">
                <a:solidFill>
                  <a:schemeClr val="dk2"/>
                </a:solidFill>
                <a:latin typeface="Arial"/>
                <a:ea typeface="Arial"/>
                <a:cs typeface="Arial"/>
                <a:sym typeface="Arial"/>
              </a:rPr>
              <a:t>are living with long term consequences of TBI</a:t>
            </a:r>
          </a:p>
          <a:p>
            <a:pPr marL="0" marR="0" lvl="0" indent="0" algn="ctr" rtl="0">
              <a:lnSpc>
                <a:spcPct val="120000"/>
              </a:lnSpc>
              <a:spcBef>
                <a:spcPts val="0"/>
              </a:spcBef>
              <a:spcAft>
                <a:spcPts val="0"/>
              </a:spcAft>
              <a:buClr>
                <a:schemeClr val="accent4"/>
              </a:buClr>
              <a:buSzPts val="1800"/>
              <a:buFont typeface="Arial"/>
              <a:buNone/>
            </a:pPr>
            <a:endParaRPr lang="en-US" sz="1600" dirty="0">
              <a:solidFill>
                <a:schemeClr val="dk2"/>
              </a:solidFill>
            </a:endParaRPr>
          </a:p>
          <a:p>
            <a:pPr marL="0" marR="0" lvl="0" indent="0" algn="ctr" rtl="0">
              <a:lnSpc>
                <a:spcPct val="120000"/>
              </a:lnSpc>
              <a:spcBef>
                <a:spcPts val="0"/>
              </a:spcBef>
              <a:spcAft>
                <a:spcPts val="0"/>
              </a:spcAft>
              <a:buClr>
                <a:schemeClr val="accent4"/>
              </a:buClr>
              <a:buSzPts val="1800"/>
              <a:buFont typeface="Arial"/>
              <a:buNone/>
            </a:pPr>
            <a:r>
              <a:rPr lang="en-US" sz="1600" dirty="0">
                <a:solidFill>
                  <a:schemeClr val="dk2"/>
                </a:solidFill>
              </a:rPr>
              <a:t>Highest </a:t>
            </a:r>
            <a:r>
              <a:rPr lang="en-US" sz="1600" b="1" dirty="0">
                <a:solidFill>
                  <a:schemeClr val="dk2"/>
                </a:solidFill>
              </a:rPr>
              <a:t>Risk &gt; 55 </a:t>
            </a:r>
            <a:r>
              <a:rPr lang="en-US" sz="1600" dirty="0">
                <a:solidFill>
                  <a:schemeClr val="dk2"/>
                </a:solidFill>
              </a:rPr>
              <a:t>y/o</a:t>
            </a:r>
            <a:endParaRPr sz="1600" dirty="0"/>
          </a:p>
        </p:txBody>
      </p:sp>
      <p:sp>
        <p:nvSpPr>
          <p:cNvPr id="188" name="Google Shape;188;p5"/>
          <p:cNvSpPr txBox="1"/>
          <p:nvPr/>
        </p:nvSpPr>
        <p:spPr>
          <a:xfrm>
            <a:off x="9326970" y="3682817"/>
            <a:ext cx="2045140" cy="2153208"/>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accent4"/>
              </a:buClr>
              <a:buSzPts val="1800"/>
              <a:buFont typeface="Arial"/>
              <a:buNone/>
            </a:pPr>
            <a:r>
              <a:rPr lang="en-US" sz="1600" b="1" dirty="0">
                <a:solidFill>
                  <a:schemeClr val="dk2"/>
                </a:solidFill>
                <a:latin typeface="Arial"/>
                <a:ea typeface="Arial"/>
                <a:cs typeface="Arial"/>
                <a:sym typeface="Arial"/>
              </a:rPr>
              <a:t>$76.5B Annual Spend* </a:t>
            </a:r>
            <a:r>
              <a:rPr lang="en-US" sz="1600" dirty="0">
                <a:solidFill>
                  <a:schemeClr val="dk2"/>
                </a:solidFill>
                <a:latin typeface="Arial"/>
                <a:ea typeface="Arial"/>
                <a:cs typeface="Arial"/>
                <a:sym typeface="Arial"/>
              </a:rPr>
              <a:t>on TBI Care</a:t>
            </a:r>
          </a:p>
          <a:p>
            <a:pPr marL="0" marR="0" lvl="0" indent="0" algn="ctr" rtl="0">
              <a:lnSpc>
                <a:spcPct val="120000"/>
              </a:lnSpc>
              <a:spcBef>
                <a:spcPts val="0"/>
              </a:spcBef>
              <a:spcAft>
                <a:spcPts val="0"/>
              </a:spcAft>
              <a:buClr>
                <a:schemeClr val="accent4"/>
              </a:buClr>
              <a:buSzPts val="1800"/>
              <a:buFont typeface="Arial"/>
              <a:buNone/>
            </a:pPr>
            <a:r>
              <a:rPr lang="en-US" sz="1600" dirty="0">
                <a:solidFill>
                  <a:schemeClr val="dk2"/>
                </a:solidFill>
              </a:rPr>
              <a:t>In US Alone</a:t>
            </a:r>
          </a:p>
          <a:p>
            <a:pPr marL="0" marR="0" lvl="0" indent="0" algn="ctr" rtl="0">
              <a:lnSpc>
                <a:spcPct val="120000"/>
              </a:lnSpc>
              <a:spcBef>
                <a:spcPts val="0"/>
              </a:spcBef>
              <a:spcAft>
                <a:spcPts val="0"/>
              </a:spcAft>
              <a:buClr>
                <a:schemeClr val="accent4"/>
              </a:buClr>
              <a:buSzPts val="1800"/>
              <a:buFont typeface="Arial"/>
              <a:buNone/>
            </a:pPr>
            <a:endParaRPr lang="en-US" sz="1600" dirty="0">
              <a:solidFill>
                <a:schemeClr val="dk2"/>
              </a:solidFill>
              <a:latin typeface="Arial"/>
              <a:ea typeface="Arial"/>
              <a:cs typeface="Arial"/>
              <a:sym typeface="Arial"/>
            </a:endParaRPr>
          </a:p>
          <a:p>
            <a:pPr marL="0" marR="0" lvl="0" indent="0" algn="ctr" rtl="0">
              <a:lnSpc>
                <a:spcPct val="120000"/>
              </a:lnSpc>
              <a:spcBef>
                <a:spcPts val="0"/>
              </a:spcBef>
              <a:spcAft>
                <a:spcPts val="0"/>
              </a:spcAft>
              <a:buClr>
                <a:schemeClr val="accent4"/>
              </a:buClr>
              <a:buSzPts val="1800"/>
              <a:buFont typeface="Arial"/>
              <a:buNone/>
            </a:pPr>
            <a:r>
              <a:rPr lang="en-US" sz="1300" dirty="0">
                <a:solidFill>
                  <a:schemeClr val="dk2"/>
                </a:solidFill>
              </a:rPr>
              <a:t>(*2010 Data: TBI.com)</a:t>
            </a:r>
            <a:r>
              <a:rPr lang="en-US" sz="1300" dirty="0">
                <a:solidFill>
                  <a:schemeClr val="dk2"/>
                </a:solidFill>
                <a:latin typeface="Arial"/>
                <a:ea typeface="Arial"/>
                <a:cs typeface="Arial"/>
                <a:sym typeface="Arial"/>
              </a:rPr>
              <a:t> </a:t>
            </a:r>
            <a:endParaRPr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9"/>
          <p:cNvSpPr txBox="1">
            <a:spLocks noGrp="1"/>
          </p:cNvSpPr>
          <p:nvPr>
            <p:ph type="title"/>
          </p:nvPr>
        </p:nvSpPr>
        <p:spPr>
          <a:xfrm>
            <a:off x="913795" y="60187"/>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THE STATS ARE CONCLUSIVE</a:t>
            </a:r>
            <a:endParaRPr dirty="0"/>
          </a:p>
        </p:txBody>
      </p:sp>
      <p:sp>
        <p:nvSpPr>
          <p:cNvPr id="224" name="Google Shape;224;p9"/>
          <p:cNvSpPr txBox="1">
            <a:spLocks noGrp="1"/>
          </p:cNvSpPr>
          <p:nvPr>
            <p:ph type="body" idx="1"/>
          </p:nvPr>
        </p:nvSpPr>
        <p:spPr>
          <a:xfrm>
            <a:off x="913795" y="2096064"/>
            <a:ext cx="10353762" cy="3695136"/>
          </a:xfrm>
          <a:prstGeom prst="rect">
            <a:avLst/>
          </a:prstGeom>
          <a:noFill/>
          <a:ln>
            <a:noFill/>
          </a:ln>
        </p:spPr>
        <p:txBody>
          <a:bodyPr spcFirstLastPara="1" wrap="square" lIns="91425" tIns="45700" rIns="91425" bIns="45700" anchor="t" anchorCtr="0">
            <a:normAutofit/>
          </a:bodyPr>
          <a:lstStyle/>
          <a:p>
            <a:r>
              <a:rPr lang="en-US" dirty="0"/>
              <a:t>Statistics show that </a:t>
            </a:r>
            <a:r>
              <a:rPr lang="en-US" b="1" dirty="0"/>
              <a:t>proper treatment/prevention of further insult </a:t>
            </a:r>
            <a:r>
              <a:rPr lang="en-US" dirty="0"/>
              <a:t>after the SAME physiologic concussion injury </a:t>
            </a:r>
            <a:r>
              <a:rPr lang="en-US" b="1" dirty="0"/>
              <a:t>can make all the difference </a:t>
            </a:r>
            <a:endParaRPr lang="en-US" dirty="0"/>
          </a:p>
          <a:p>
            <a:pPr lvl="1"/>
            <a:r>
              <a:rPr lang="en-US" dirty="0"/>
              <a:t>Seamless, steady, sustainable recovery in 30 days or less </a:t>
            </a:r>
            <a:r>
              <a:rPr lang="en-US" b="1" dirty="0"/>
              <a:t>vs. </a:t>
            </a:r>
            <a:r>
              <a:rPr lang="en-US" dirty="0"/>
              <a:t>Indefinitely miserable patient unlikely to ever return to gainful employment</a:t>
            </a:r>
          </a:p>
          <a:p>
            <a:pPr lvl="1"/>
            <a:r>
              <a:rPr lang="en-US" dirty="0"/>
              <a:t>Return to Normalcy and Quality of Life </a:t>
            </a:r>
            <a:r>
              <a:rPr lang="en-US" b="1" dirty="0"/>
              <a:t>vs.</a:t>
            </a:r>
            <a:r>
              <a:rPr lang="en-US" dirty="0"/>
              <a:t> </a:t>
            </a:r>
            <a:r>
              <a:rPr lang="en-US" b="1" dirty="0"/>
              <a:t>SECOND IMPACT SYNDROME (SIS)</a:t>
            </a:r>
          </a:p>
          <a:p>
            <a:pPr lvl="1"/>
            <a:r>
              <a:rPr lang="en-US" b="1" dirty="0"/>
              <a:t>MMI</a:t>
            </a:r>
            <a:r>
              <a:rPr lang="en-US" dirty="0"/>
              <a:t> in 4 – 6 weeks with </a:t>
            </a:r>
            <a:r>
              <a:rPr lang="en-US" b="1" dirty="0"/>
              <a:t>no restrictions </a:t>
            </a:r>
            <a:r>
              <a:rPr lang="en-US" dirty="0"/>
              <a:t>vs. </a:t>
            </a:r>
            <a:r>
              <a:rPr lang="en-US" b="1" dirty="0"/>
              <a:t>Perm</a:t>
            </a:r>
            <a:r>
              <a:rPr lang="en-US" dirty="0"/>
              <a:t>anent </a:t>
            </a:r>
            <a:r>
              <a:rPr lang="en-US" b="1" dirty="0"/>
              <a:t>Total</a:t>
            </a:r>
            <a:r>
              <a:rPr lang="en-US" dirty="0"/>
              <a:t> Disability on </a:t>
            </a:r>
            <a:r>
              <a:rPr lang="en-US" b="1" dirty="0"/>
              <a:t>Open Medical</a:t>
            </a:r>
            <a:r>
              <a:rPr lang="en-US" dirty="0"/>
              <a:t>*</a:t>
            </a:r>
          </a:p>
          <a:p>
            <a:pPr marL="1485900" lvl="3" indent="0">
              <a:buNone/>
            </a:pPr>
            <a:r>
              <a:rPr lang="en-US" dirty="0"/>
              <a:t>*Tremendous detriment to the patient, provider and payer </a:t>
            </a:r>
          </a:p>
          <a:p>
            <a:pPr lvl="1"/>
            <a:endParaRPr lang="en-US" b="1" dirty="0"/>
          </a:p>
          <a:p>
            <a:pPr lvl="2"/>
            <a:endParaRPr lang="en-US" dirty="0"/>
          </a:p>
          <a:p>
            <a:pPr marL="228600" lvl="0" indent="-228600" algn="l" rtl="0">
              <a:lnSpc>
                <a:spcPct val="120000"/>
              </a:lnSpc>
              <a:spcBef>
                <a:spcPts val="1000"/>
              </a:spcBef>
              <a:spcAft>
                <a:spcPts val="0"/>
              </a:spcAft>
              <a:buSzPts val="2000"/>
              <a:buChar char="•"/>
            </a:pPr>
            <a:endParaRPr lang="en-US" dirty="0"/>
          </a:p>
          <a:p>
            <a:pPr marL="228600" lvl="0" indent="-228600" algn="l" rtl="0">
              <a:lnSpc>
                <a:spcPct val="120000"/>
              </a:lnSpc>
              <a:spcBef>
                <a:spcPts val="1000"/>
              </a:spcBef>
              <a:spcAft>
                <a:spcPts val="0"/>
              </a:spcAft>
              <a:buSzPts val="2000"/>
              <a:buChar char="•"/>
            </a:pPr>
            <a:endParaRPr lang="en-US" dirty="0"/>
          </a:p>
          <a:p>
            <a:pPr marL="228600" lvl="0" indent="-228600" algn="l" rtl="0">
              <a:lnSpc>
                <a:spcPct val="120000"/>
              </a:lnSpc>
              <a:spcBef>
                <a:spcPts val="1000"/>
              </a:spcBef>
              <a:spcAft>
                <a:spcPts val="0"/>
              </a:spcAft>
              <a:buSzPts val="2000"/>
              <a:buChar char="•"/>
            </a:pPr>
            <a:endParaRPr dirty="0"/>
          </a:p>
        </p:txBody>
      </p:sp>
    </p:spTree>
    <p:extLst>
      <p:ext uri="{BB962C8B-B14F-4D97-AF65-F5344CB8AC3E}">
        <p14:creationId xmlns:p14="http://schemas.microsoft.com/office/powerpoint/2010/main" val="1915987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9"/>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223" name="Google Shape;223;p9"/>
          <p:cNvSpPr txBox="1">
            <a:spLocks noGrp="1"/>
          </p:cNvSpPr>
          <p:nvPr>
            <p:ph type="title"/>
          </p:nvPr>
        </p:nvSpPr>
        <p:spPr>
          <a:xfrm>
            <a:off x="913795" y="60187"/>
            <a:ext cx="10353761" cy="13263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400"/>
              <a:buFont typeface="Arial"/>
              <a:buNone/>
            </a:pPr>
            <a:r>
              <a:rPr lang="en-US" dirty="0"/>
              <a:t>DEFINITIONS AND POSITION</a:t>
            </a:r>
            <a:br>
              <a:rPr lang="en-US" dirty="0"/>
            </a:br>
            <a:r>
              <a:rPr lang="en-US" dirty="0"/>
              <a:t>STATEMENTS</a:t>
            </a:r>
            <a:endParaRPr dirty="0"/>
          </a:p>
        </p:txBody>
      </p:sp>
      <p:sp>
        <p:nvSpPr>
          <p:cNvPr id="224" name="Google Shape;224;p9"/>
          <p:cNvSpPr txBox="1">
            <a:spLocks noGrp="1"/>
          </p:cNvSpPr>
          <p:nvPr>
            <p:ph type="body" idx="1"/>
          </p:nvPr>
        </p:nvSpPr>
        <p:spPr>
          <a:xfrm>
            <a:off x="913795" y="2096064"/>
            <a:ext cx="10353762" cy="1126081"/>
          </a:xfrm>
          <a:prstGeom prst="rect">
            <a:avLst/>
          </a:prstGeom>
          <a:noFill/>
          <a:ln>
            <a:noFill/>
          </a:ln>
        </p:spPr>
        <p:txBody>
          <a:bodyPr spcFirstLastPara="1" wrap="square" lIns="91425" tIns="45700" rIns="91425" bIns="45700" anchor="t" anchorCtr="0">
            <a:normAutofit lnSpcReduction="10000"/>
          </a:bodyPr>
          <a:lstStyle/>
          <a:p>
            <a:pPr lvl="2"/>
            <a:r>
              <a:rPr lang="en-US" dirty="0"/>
              <a:t>THE international guidelines for sport-concussion management</a:t>
            </a:r>
          </a:p>
          <a:p>
            <a:pPr lvl="2"/>
            <a:r>
              <a:rPr lang="en-US" b="1" dirty="0"/>
              <a:t>NIH </a:t>
            </a:r>
            <a:r>
              <a:rPr lang="en-US" dirty="0"/>
              <a:t>consensus format</a:t>
            </a:r>
          </a:p>
          <a:p>
            <a:pPr lvl="2"/>
            <a:r>
              <a:rPr lang="en-US" dirty="0"/>
              <a:t>Meetings every 4 years</a:t>
            </a:r>
          </a:p>
          <a:p>
            <a:pPr marL="228600" lvl="0" indent="-228600" algn="l" rtl="0">
              <a:lnSpc>
                <a:spcPct val="120000"/>
              </a:lnSpc>
              <a:spcBef>
                <a:spcPts val="1000"/>
              </a:spcBef>
              <a:spcAft>
                <a:spcPts val="0"/>
              </a:spcAft>
              <a:buSzPts val="2000"/>
              <a:buChar char="•"/>
            </a:pPr>
            <a:endParaRPr lang="en-US" dirty="0"/>
          </a:p>
          <a:p>
            <a:pPr marL="228600" lvl="0" indent="-228600" algn="l" rtl="0">
              <a:lnSpc>
                <a:spcPct val="120000"/>
              </a:lnSpc>
              <a:spcBef>
                <a:spcPts val="1000"/>
              </a:spcBef>
              <a:spcAft>
                <a:spcPts val="0"/>
              </a:spcAft>
              <a:buSzPts val="2000"/>
              <a:buChar char="•"/>
            </a:pPr>
            <a:endParaRPr dirty="0"/>
          </a:p>
        </p:txBody>
      </p:sp>
      <p:sp>
        <p:nvSpPr>
          <p:cNvPr id="2" name="TextBox 1">
            <a:extLst>
              <a:ext uri="{FF2B5EF4-FFF2-40B4-BE49-F238E27FC236}">
                <a16:creationId xmlns:a16="http://schemas.microsoft.com/office/drawing/2014/main" id="{1FB0CAFD-A759-57FE-8120-6CF0D5F66FE6}"/>
              </a:ext>
            </a:extLst>
          </p:cNvPr>
          <p:cNvSpPr txBox="1"/>
          <p:nvPr/>
        </p:nvSpPr>
        <p:spPr>
          <a:xfrm>
            <a:off x="1198179" y="3635855"/>
            <a:ext cx="735724" cy="307777"/>
          </a:xfrm>
          <a:prstGeom prst="rect">
            <a:avLst/>
          </a:prstGeom>
          <a:noFill/>
        </p:spPr>
        <p:txBody>
          <a:bodyPr wrap="square" rtlCol="0">
            <a:spAutoFit/>
          </a:bodyPr>
          <a:lstStyle/>
          <a:p>
            <a:pPr algn="ctr"/>
            <a:r>
              <a:rPr lang="en-US" dirty="0">
                <a:solidFill>
                  <a:srgbClr val="345B74"/>
                </a:solidFill>
              </a:rPr>
              <a:t>2001</a:t>
            </a:r>
          </a:p>
        </p:txBody>
      </p:sp>
      <p:sp>
        <p:nvSpPr>
          <p:cNvPr id="3" name="TextBox 2">
            <a:extLst>
              <a:ext uri="{FF2B5EF4-FFF2-40B4-BE49-F238E27FC236}">
                <a16:creationId xmlns:a16="http://schemas.microsoft.com/office/drawing/2014/main" id="{DF58F959-0A30-F8CD-ADFA-02E2F8BA599A}"/>
              </a:ext>
            </a:extLst>
          </p:cNvPr>
          <p:cNvSpPr txBox="1"/>
          <p:nvPr/>
        </p:nvSpPr>
        <p:spPr>
          <a:xfrm>
            <a:off x="2557738" y="3635855"/>
            <a:ext cx="735724" cy="307777"/>
          </a:xfrm>
          <a:prstGeom prst="rect">
            <a:avLst/>
          </a:prstGeom>
          <a:noFill/>
        </p:spPr>
        <p:txBody>
          <a:bodyPr wrap="square" rtlCol="0">
            <a:spAutoFit/>
          </a:bodyPr>
          <a:lstStyle/>
          <a:p>
            <a:pPr algn="ctr"/>
            <a:r>
              <a:rPr lang="en-US" dirty="0">
                <a:solidFill>
                  <a:srgbClr val="345B74"/>
                </a:solidFill>
              </a:rPr>
              <a:t>2004</a:t>
            </a:r>
          </a:p>
        </p:txBody>
      </p:sp>
      <p:sp>
        <p:nvSpPr>
          <p:cNvPr id="4" name="TextBox 3">
            <a:extLst>
              <a:ext uri="{FF2B5EF4-FFF2-40B4-BE49-F238E27FC236}">
                <a16:creationId xmlns:a16="http://schemas.microsoft.com/office/drawing/2014/main" id="{F98E38F8-09F3-D6DE-2914-B8492C124C5A}"/>
              </a:ext>
            </a:extLst>
          </p:cNvPr>
          <p:cNvSpPr txBox="1"/>
          <p:nvPr/>
        </p:nvSpPr>
        <p:spPr>
          <a:xfrm>
            <a:off x="3917297" y="3635855"/>
            <a:ext cx="735724" cy="307777"/>
          </a:xfrm>
          <a:prstGeom prst="rect">
            <a:avLst/>
          </a:prstGeom>
          <a:noFill/>
        </p:spPr>
        <p:txBody>
          <a:bodyPr wrap="square" rtlCol="0">
            <a:spAutoFit/>
          </a:bodyPr>
          <a:lstStyle/>
          <a:p>
            <a:pPr algn="ctr"/>
            <a:r>
              <a:rPr lang="en-US" dirty="0">
                <a:solidFill>
                  <a:srgbClr val="345B74"/>
                </a:solidFill>
              </a:rPr>
              <a:t>2008</a:t>
            </a:r>
          </a:p>
        </p:txBody>
      </p:sp>
      <p:sp>
        <p:nvSpPr>
          <p:cNvPr id="5" name="TextBox 4">
            <a:extLst>
              <a:ext uri="{FF2B5EF4-FFF2-40B4-BE49-F238E27FC236}">
                <a16:creationId xmlns:a16="http://schemas.microsoft.com/office/drawing/2014/main" id="{B10E4EC9-1215-FE06-A560-8A3820C43100}"/>
              </a:ext>
            </a:extLst>
          </p:cNvPr>
          <p:cNvSpPr txBox="1"/>
          <p:nvPr/>
        </p:nvSpPr>
        <p:spPr>
          <a:xfrm>
            <a:off x="5276856" y="3635855"/>
            <a:ext cx="735724" cy="307777"/>
          </a:xfrm>
          <a:prstGeom prst="rect">
            <a:avLst/>
          </a:prstGeom>
          <a:noFill/>
        </p:spPr>
        <p:txBody>
          <a:bodyPr wrap="square" rtlCol="0">
            <a:spAutoFit/>
          </a:bodyPr>
          <a:lstStyle/>
          <a:p>
            <a:pPr algn="ctr"/>
            <a:r>
              <a:rPr lang="en-US" dirty="0">
                <a:solidFill>
                  <a:srgbClr val="345B74"/>
                </a:solidFill>
              </a:rPr>
              <a:t>2012</a:t>
            </a:r>
          </a:p>
        </p:txBody>
      </p:sp>
      <p:sp>
        <p:nvSpPr>
          <p:cNvPr id="6" name="TextBox 5">
            <a:extLst>
              <a:ext uri="{FF2B5EF4-FFF2-40B4-BE49-F238E27FC236}">
                <a16:creationId xmlns:a16="http://schemas.microsoft.com/office/drawing/2014/main" id="{B0F2ADAE-D689-278A-4B7B-A731D25D20CC}"/>
              </a:ext>
            </a:extLst>
          </p:cNvPr>
          <p:cNvSpPr txBox="1"/>
          <p:nvPr/>
        </p:nvSpPr>
        <p:spPr>
          <a:xfrm>
            <a:off x="6642665" y="3635855"/>
            <a:ext cx="735724" cy="307777"/>
          </a:xfrm>
          <a:prstGeom prst="rect">
            <a:avLst/>
          </a:prstGeom>
          <a:noFill/>
        </p:spPr>
        <p:txBody>
          <a:bodyPr wrap="square" rtlCol="0">
            <a:spAutoFit/>
          </a:bodyPr>
          <a:lstStyle/>
          <a:p>
            <a:pPr algn="ctr"/>
            <a:r>
              <a:rPr lang="en-US" dirty="0">
                <a:solidFill>
                  <a:srgbClr val="345B74"/>
                </a:solidFill>
              </a:rPr>
              <a:t>2016</a:t>
            </a:r>
          </a:p>
        </p:txBody>
      </p:sp>
      <p:sp>
        <p:nvSpPr>
          <p:cNvPr id="7" name="TextBox 6">
            <a:extLst>
              <a:ext uri="{FF2B5EF4-FFF2-40B4-BE49-F238E27FC236}">
                <a16:creationId xmlns:a16="http://schemas.microsoft.com/office/drawing/2014/main" id="{E6B59BA9-374D-0969-46AB-8450D59AF4DF}"/>
              </a:ext>
            </a:extLst>
          </p:cNvPr>
          <p:cNvSpPr txBox="1"/>
          <p:nvPr/>
        </p:nvSpPr>
        <p:spPr>
          <a:xfrm>
            <a:off x="7995974" y="3635855"/>
            <a:ext cx="1292772" cy="307777"/>
          </a:xfrm>
          <a:prstGeom prst="rect">
            <a:avLst/>
          </a:prstGeom>
          <a:noFill/>
        </p:spPr>
        <p:txBody>
          <a:bodyPr wrap="square" rtlCol="0">
            <a:spAutoFit/>
          </a:bodyPr>
          <a:lstStyle/>
          <a:p>
            <a:pPr algn="ctr"/>
            <a:r>
              <a:rPr lang="en-US" strike="sngStrike" dirty="0">
                <a:solidFill>
                  <a:srgbClr val="345B74"/>
                </a:solidFill>
              </a:rPr>
              <a:t>2020, 2021</a:t>
            </a:r>
          </a:p>
        </p:txBody>
      </p:sp>
      <p:sp>
        <p:nvSpPr>
          <p:cNvPr id="8" name="TextBox 7">
            <a:extLst>
              <a:ext uri="{FF2B5EF4-FFF2-40B4-BE49-F238E27FC236}">
                <a16:creationId xmlns:a16="http://schemas.microsoft.com/office/drawing/2014/main" id="{E7BCB999-5FDC-C849-FE21-A84D731536B7}"/>
              </a:ext>
            </a:extLst>
          </p:cNvPr>
          <p:cNvSpPr txBox="1"/>
          <p:nvPr/>
        </p:nvSpPr>
        <p:spPr>
          <a:xfrm>
            <a:off x="9912580" y="3635855"/>
            <a:ext cx="1292772" cy="307777"/>
          </a:xfrm>
          <a:prstGeom prst="rect">
            <a:avLst/>
          </a:prstGeom>
          <a:noFill/>
        </p:spPr>
        <p:txBody>
          <a:bodyPr wrap="square" rtlCol="0">
            <a:spAutoFit/>
          </a:bodyPr>
          <a:lstStyle/>
          <a:p>
            <a:pPr algn="ctr"/>
            <a:r>
              <a:rPr lang="en-US" b="1" dirty="0">
                <a:solidFill>
                  <a:srgbClr val="345B74"/>
                </a:solidFill>
              </a:rPr>
              <a:t>2023</a:t>
            </a:r>
          </a:p>
        </p:txBody>
      </p:sp>
      <p:sp>
        <p:nvSpPr>
          <p:cNvPr id="9" name="TextBox 8">
            <a:extLst>
              <a:ext uri="{FF2B5EF4-FFF2-40B4-BE49-F238E27FC236}">
                <a16:creationId xmlns:a16="http://schemas.microsoft.com/office/drawing/2014/main" id="{EF07F249-4C2F-52FB-E33A-86CFB2C7DFA7}"/>
              </a:ext>
            </a:extLst>
          </p:cNvPr>
          <p:cNvSpPr txBox="1"/>
          <p:nvPr/>
        </p:nvSpPr>
        <p:spPr>
          <a:xfrm>
            <a:off x="1198179" y="4560273"/>
            <a:ext cx="735724" cy="307777"/>
          </a:xfrm>
          <a:prstGeom prst="rect">
            <a:avLst/>
          </a:prstGeom>
          <a:noFill/>
        </p:spPr>
        <p:txBody>
          <a:bodyPr wrap="square" rtlCol="0">
            <a:spAutoFit/>
          </a:bodyPr>
          <a:lstStyle/>
          <a:p>
            <a:pPr algn="ctr"/>
            <a:r>
              <a:rPr lang="en-US" dirty="0">
                <a:solidFill>
                  <a:srgbClr val="345B74"/>
                </a:solidFill>
              </a:rPr>
              <a:t>Vienna</a:t>
            </a:r>
          </a:p>
        </p:txBody>
      </p:sp>
      <p:sp>
        <p:nvSpPr>
          <p:cNvPr id="12" name="TextBox 11">
            <a:extLst>
              <a:ext uri="{FF2B5EF4-FFF2-40B4-BE49-F238E27FC236}">
                <a16:creationId xmlns:a16="http://schemas.microsoft.com/office/drawing/2014/main" id="{14A5C99E-ACC6-9652-8634-D82F35488126}"/>
              </a:ext>
            </a:extLst>
          </p:cNvPr>
          <p:cNvSpPr txBox="1"/>
          <p:nvPr/>
        </p:nvSpPr>
        <p:spPr>
          <a:xfrm>
            <a:off x="2442124" y="4560273"/>
            <a:ext cx="966952" cy="307777"/>
          </a:xfrm>
          <a:prstGeom prst="rect">
            <a:avLst/>
          </a:prstGeom>
          <a:noFill/>
        </p:spPr>
        <p:txBody>
          <a:bodyPr wrap="square" rtlCol="0">
            <a:spAutoFit/>
          </a:bodyPr>
          <a:lstStyle/>
          <a:p>
            <a:pPr algn="ctr"/>
            <a:r>
              <a:rPr lang="en-US" dirty="0">
                <a:solidFill>
                  <a:srgbClr val="345B74"/>
                </a:solidFill>
              </a:rPr>
              <a:t>Prague</a:t>
            </a:r>
          </a:p>
        </p:txBody>
      </p:sp>
      <p:sp>
        <p:nvSpPr>
          <p:cNvPr id="13" name="TextBox 12">
            <a:extLst>
              <a:ext uri="{FF2B5EF4-FFF2-40B4-BE49-F238E27FC236}">
                <a16:creationId xmlns:a16="http://schemas.microsoft.com/office/drawing/2014/main" id="{78B00AB6-777B-A900-63FB-DECEF25BFD79}"/>
              </a:ext>
            </a:extLst>
          </p:cNvPr>
          <p:cNvSpPr txBox="1"/>
          <p:nvPr/>
        </p:nvSpPr>
        <p:spPr>
          <a:xfrm>
            <a:off x="3800203" y="4560273"/>
            <a:ext cx="966952" cy="307777"/>
          </a:xfrm>
          <a:prstGeom prst="rect">
            <a:avLst/>
          </a:prstGeom>
          <a:noFill/>
        </p:spPr>
        <p:txBody>
          <a:bodyPr wrap="square" rtlCol="0">
            <a:spAutoFit/>
          </a:bodyPr>
          <a:lstStyle/>
          <a:p>
            <a:pPr algn="ctr"/>
            <a:r>
              <a:rPr lang="en-US" dirty="0">
                <a:solidFill>
                  <a:srgbClr val="345B74"/>
                </a:solidFill>
              </a:rPr>
              <a:t>Zurich</a:t>
            </a:r>
          </a:p>
        </p:txBody>
      </p:sp>
      <p:sp>
        <p:nvSpPr>
          <p:cNvPr id="14" name="TextBox 13">
            <a:extLst>
              <a:ext uri="{FF2B5EF4-FFF2-40B4-BE49-F238E27FC236}">
                <a16:creationId xmlns:a16="http://schemas.microsoft.com/office/drawing/2014/main" id="{E337E9D7-27E0-6BD6-EE67-96CEBE701DCB}"/>
              </a:ext>
            </a:extLst>
          </p:cNvPr>
          <p:cNvSpPr txBox="1"/>
          <p:nvPr/>
        </p:nvSpPr>
        <p:spPr>
          <a:xfrm>
            <a:off x="5161242" y="4560273"/>
            <a:ext cx="966952" cy="307777"/>
          </a:xfrm>
          <a:prstGeom prst="rect">
            <a:avLst/>
          </a:prstGeom>
          <a:noFill/>
        </p:spPr>
        <p:txBody>
          <a:bodyPr wrap="square" rtlCol="0">
            <a:spAutoFit/>
          </a:bodyPr>
          <a:lstStyle/>
          <a:p>
            <a:pPr algn="ctr"/>
            <a:r>
              <a:rPr lang="en-US" dirty="0">
                <a:solidFill>
                  <a:srgbClr val="345B74"/>
                </a:solidFill>
              </a:rPr>
              <a:t>Zurich</a:t>
            </a:r>
          </a:p>
        </p:txBody>
      </p:sp>
      <p:sp>
        <p:nvSpPr>
          <p:cNvPr id="15" name="TextBox 14">
            <a:extLst>
              <a:ext uri="{FF2B5EF4-FFF2-40B4-BE49-F238E27FC236}">
                <a16:creationId xmlns:a16="http://schemas.microsoft.com/office/drawing/2014/main" id="{669B64BD-C287-194E-0CBF-8C3F003B94B9}"/>
              </a:ext>
            </a:extLst>
          </p:cNvPr>
          <p:cNvSpPr txBox="1"/>
          <p:nvPr/>
        </p:nvSpPr>
        <p:spPr>
          <a:xfrm>
            <a:off x="6527051" y="4560273"/>
            <a:ext cx="966952" cy="307777"/>
          </a:xfrm>
          <a:prstGeom prst="rect">
            <a:avLst/>
          </a:prstGeom>
          <a:noFill/>
        </p:spPr>
        <p:txBody>
          <a:bodyPr wrap="square" rtlCol="0">
            <a:spAutoFit/>
          </a:bodyPr>
          <a:lstStyle/>
          <a:p>
            <a:pPr algn="ctr"/>
            <a:r>
              <a:rPr lang="en-US" dirty="0">
                <a:solidFill>
                  <a:srgbClr val="345B74"/>
                </a:solidFill>
              </a:rPr>
              <a:t>Berlin</a:t>
            </a:r>
          </a:p>
        </p:txBody>
      </p:sp>
      <p:sp>
        <p:nvSpPr>
          <p:cNvPr id="16" name="TextBox 15">
            <a:extLst>
              <a:ext uri="{FF2B5EF4-FFF2-40B4-BE49-F238E27FC236}">
                <a16:creationId xmlns:a16="http://schemas.microsoft.com/office/drawing/2014/main" id="{B6139810-4078-E10A-743E-86CAD815DB06}"/>
              </a:ext>
            </a:extLst>
          </p:cNvPr>
          <p:cNvSpPr txBox="1"/>
          <p:nvPr/>
        </p:nvSpPr>
        <p:spPr>
          <a:xfrm>
            <a:off x="8158884" y="4560273"/>
            <a:ext cx="966952" cy="307777"/>
          </a:xfrm>
          <a:prstGeom prst="rect">
            <a:avLst/>
          </a:prstGeom>
          <a:noFill/>
        </p:spPr>
        <p:txBody>
          <a:bodyPr wrap="square" rtlCol="0">
            <a:spAutoFit/>
          </a:bodyPr>
          <a:lstStyle/>
          <a:p>
            <a:pPr algn="ctr"/>
            <a:r>
              <a:rPr lang="en-US" dirty="0">
                <a:solidFill>
                  <a:srgbClr val="345B74"/>
                </a:solidFill>
              </a:rPr>
              <a:t>Paris</a:t>
            </a:r>
          </a:p>
        </p:txBody>
      </p:sp>
      <p:sp>
        <p:nvSpPr>
          <p:cNvPr id="17" name="TextBox 16">
            <a:extLst>
              <a:ext uri="{FF2B5EF4-FFF2-40B4-BE49-F238E27FC236}">
                <a16:creationId xmlns:a16="http://schemas.microsoft.com/office/drawing/2014/main" id="{979E5DDD-9443-D353-5A4C-306E0888701C}"/>
              </a:ext>
            </a:extLst>
          </p:cNvPr>
          <p:cNvSpPr txBox="1"/>
          <p:nvPr/>
        </p:nvSpPr>
        <p:spPr>
          <a:xfrm>
            <a:off x="9832324" y="4560273"/>
            <a:ext cx="1453284" cy="307777"/>
          </a:xfrm>
          <a:prstGeom prst="rect">
            <a:avLst/>
          </a:prstGeom>
          <a:noFill/>
        </p:spPr>
        <p:txBody>
          <a:bodyPr wrap="square" rtlCol="0">
            <a:spAutoFit/>
          </a:bodyPr>
          <a:lstStyle/>
          <a:p>
            <a:pPr algn="ctr"/>
            <a:r>
              <a:rPr lang="en-US" b="1" dirty="0">
                <a:solidFill>
                  <a:srgbClr val="345B74"/>
                </a:solidFill>
              </a:rPr>
              <a:t>Amsterdam</a:t>
            </a:r>
          </a:p>
        </p:txBody>
      </p:sp>
      <p:cxnSp>
        <p:nvCxnSpPr>
          <p:cNvPr id="19" name="Straight Connector 18">
            <a:extLst>
              <a:ext uri="{FF2B5EF4-FFF2-40B4-BE49-F238E27FC236}">
                <a16:creationId xmlns:a16="http://schemas.microsoft.com/office/drawing/2014/main" id="{913B552F-570E-B26B-08F7-E884A0DB9983}"/>
              </a:ext>
            </a:extLst>
          </p:cNvPr>
          <p:cNvCxnSpPr/>
          <p:nvPr/>
        </p:nvCxnSpPr>
        <p:spPr>
          <a:xfrm>
            <a:off x="913795" y="4225158"/>
            <a:ext cx="10371813" cy="0"/>
          </a:xfrm>
          <a:prstGeom prst="line">
            <a:avLst/>
          </a:prstGeom>
          <a:ln>
            <a:solidFill>
              <a:srgbClr val="BED9D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F87373F-9316-E04C-C0F4-84A101D7D3E0}"/>
              </a:ext>
            </a:extLst>
          </p:cNvPr>
          <p:cNvSpPr/>
          <p:nvPr/>
        </p:nvSpPr>
        <p:spPr>
          <a:xfrm>
            <a:off x="1494179"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BC17B96-E7AC-DD48-54C0-6F2CFDFE94D7}"/>
              </a:ext>
            </a:extLst>
          </p:cNvPr>
          <p:cNvSpPr/>
          <p:nvPr/>
        </p:nvSpPr>
        <p:spPr>
          <a:xfrm>
            <a:off x="2859216"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FF9DE951-5484-61D4-0B6C-EE0ADAB7BC88}"/>
              </a:ext>
            </a:extLst>
          </p:cNvPr>
          <p:cNvSpPr/>
          <p:nvPr/>
        </p:nvSpPr>
        <p:spPr>
          <a:xfrm>
            <a:off x="4211128"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A2689CB1-A8B5-3062-519D-72E9F2911B04}"/>
              </a:ext>
            </a:extLst>
          </p:cNvPr>
          <p:cNvSpPr/>
          <p:nvPr/>
        </p:nvSpPr>
        <p:spPr>
          <a:xfrm>
            <a:off x="5576165"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A4D5C1E8-F28F-4421-2E22-ED53A4903906}"/>
              </a:ext>
            </a:extLst>
          </p:cNvPr>
          <p:cNvSpPr/>
          <p:nvPr/>
        </p:nvSpPr>
        <p:spPr>
          <a:xfrm>
            <a:off x="6941203"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538879B-14CA-03BF-4C2F-D60F73E7B6D9}"/>
              </a:ext>
            </a:extLst>
          </p:cNvPr>
          <p:cNvSpPr/>
          <p:nvPr/>
        </p:nvSpPr>
        <p:spPr>
          <a:xfrm>
            <a:off x="8568747"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BD9B3A48-DCD2-9B4E-E458-8744F1E90B7F}"/>
              </a:ext>
            </a:extLst>
          </p:cNvPr>
          <p:cNvSpPr/>
          <p:nvPr/>
        </p:nvSpPr>
        <p:spPr>
          <a:xfrm>
            <a:off x="10493800" y="4154465"/>
            <a:ext cx="141386" cy="141386"/>
          </a:xfrm>
          <a:prstGeom prst="ellipse">
            <a:avLst/>
          </a:prstGeom>
          <a:solidFill>
            <a:schemeClr val="bg1"/>
          </a:solidFill>
          <a:ln>
            <a:solidFill>
              <a:srgbClr val="BED9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065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6"/>
          <p:cNvSpPr txBox="1">
            <a:spLocks noGrp="1"/>
          </p:cNvSpPr>
          <p:nvPr>
            <p:ph type="body" idx="1"/>
          </p:nvPr>
        </p:nvSpPr>
        <p:spPr>
          <a:xfrm>
            <a:off x="913795" y="1907477"/>
            <a:ext cx="10353762" cy="31022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20000"/>
              </a:lnSpc>
              <a:spcBef>
                <a:spcPts val="0"/>
              </a:spcBef>
              <a:spcAft>
                <a:spcPts val="0"/>
              </a:spcAft>
              <a:buSzPts val="2000"/>
              <a:buChar char="•"/>
            </a:pPr>
            <a:r>
              <a:rPr lang="en-US" b="1" dirty="0"/>
              <a:t>Mild – Most common, “Concussion” / “mTBI” </a:t>
            </a:r>
            <a:r>
              <a:rPr lang="en-US" dirty="0"/>
              <a:t>– Brief change in mental state or consciousness</a:t>
            </a:r>
            <a:endParaRPr dirty="0"/>
          </a:p>
          <a:p>
            <a:pPr marL="685800" lvl="1" indent="-228600" algn="l" rtl="0">
              <a:lnSpc>
                <a:spcPct val="120000"/>
              </a:lnSpc>
              <a:spcBef>
                <a:spcPts val="500"/>
              </a:spcBef>
              <a:spcAft>
                <a:spcPts val="0"/>
              </a:spcAft>
              <a:buSzPts val="1800"/>
              <a:buChar char="•"/>
            </a:pPr>
            <a:r>
              <a:rPr lang="en-US" dirty="0"/>
              <a:t>Latest guidelines – No LOC required, or &lt; 30 min LOC, feel asymptomatic/NO amnesia beyond ~24 hours. 20% Reduction in ATP. </a:t>
            </a:r>
            <a:r>
              <a:rPr lang="en-US" b="1" dirty="0"/>
              <a:t>NOT seen on imaging</a:t>
            </a:r>
            <a:r>
              <a:rPr lang="en-US" dirty="0"/>
              <a:t>. GCS 13 – 15.</a:t>
            </a:r>
            <a:endParaRPr dirty="0"/>
          </a:p>
          <a:p>
            <a:pPr marL="228600" lvl="0" indent="-228600" algn="l" rtl="0">
              <a:lnSpc>
                <a:spcPct val="120000"/>
              </a:lnSpc>
              <a:spcBef>
                <a:spcPts val="1000"/>
              </a:spcBef>
              <a:spcAft>
                <a:spcPts val="0"/>
              </a:spcAft>
              <a:buSzPts val="2000"/>
              <a:buChar char="•"/>
            </a:pPr>
            <a:r>
              <a:rPr lang="en-US" b="1" dirty="0"/>
              <a:t>Moderate</a:t>
            </a:r>
            <a:r>
              <a:rPr lang="en-US" dirty="0"/>
              <a:t> – LOC at onset, lasting 30 min – 24 hrs.  Alteration of consciousness, </a:t>
            </a:r>
            <a:r>
              <a:rPr lang="en-US" i="1" dirty="0"/>
              <a:t>possible</a:t>
            </a:r>
            <a:r>
              <a:rPr lang="en-US" dirty="0"/>
              <a:t> imaging evidence.  Anterograde/retrograde amnesia, 24 hours – 7 days. Headache, confusion, drowsiness, slurred speech. GCS 9 – 12.</a:t>
            </a:r>
            <a:endParaRPr dirty="0"/>
          </a:p>
          <a:p>
            <a:pPr marL="228600" lvl="0" indent="-228600" algn="l" rtl="0">
              <a:lnSpc>
                <a:spcPct val="120000"/>
              </a:lnSpc>
              <a:spcBef>
                <a:spcPts val="1000"/>
              </a:spcBef>
              <a:spcAft>
                <a:spcPts val="0"/>
              </a:spcAft>
              <a:buSzPts val="2000"/>
              <a:buChar char="•"/>
            </a:pPr>
            <a:r>
              <a:rPr lang="en-US" b="1" dirty="0"/>
              <a:t>Severe</a:t>
            </a:r>
            <a:r>
              <a:rPr lang="en-US" dirty="0"/>
              <a:t> -  LOC &gt; 24 hours, Amnesia &gt; 7 days, drowsiness, dementia GCS 3 – 8</a:t>
            </a:r>
            <a:endParaRPr dirty="0"/>
          </a:p>
        </p:txBody>
      </p:sp>
      <p:sp>
        <p:nvSpPr>
          <p:cNvPr id="194" name="Google Shape;194;p6"/>
          <p:cNvSpPr/>
          <p:nvPr/>
        </p:nvSpPr>
        <p:spPr>
          <a:xfrm rot="10800000">
            <a:off x="2268769" y="-337933"/>
            <a:ext cx="7643811" cy="1755913"/>
          </a:xfrm>
          <a:prstGeom prst="roundRect">
            <a:avLst>
              <a:gd name="adj" fmla="val 16667"/>
            </a:avLst>
          </a:prstGeom>
          <a:gradFill>
            <a:gsLst>
              <a:gs pos="0">
                <a:srgbClr val="0694A2"/>
              </a:gs>
              <a:gs pos="100000">
                <a:srgbClr val="1839A8"/>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
        <p:nvSpPr>
          <p:cNvPr id="195" name="Google Shape;195;p6"/>
          <p:cNvSpPr txBox="1">
            <a:spLocks noGrp="1"/>
          </p:cNvSpPr>
          <p:nvPr>
            <p:ph type="title"/>
          </p:nvPr>
        </p:nvSpPr>
        <p:spPr>
          <a:xfrm>
            <a:off x="1076678" y="91660"/>
            <a:ext cx="10038644" cy="132632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Arial"/>
              <a:buNone/>
            </a:pPr>
            <a:br>
              <a:rPr lang="en-US" dirty="0"/>
            </a:br>
            <a:r>
              <a:rPr lang="en-US" dirty="0"/>
              <a:t>DEFINITIONS – TBI</a:t>
            </a:r>
            <a:br>
              <a:rPr lang="en-US" dirty="0"/>
            </a:br>
            <a:r>
              <a:rPr lang="en-US" dirty="0"/>
              <a:t>MILD, MODERATE, SEVERE</a:t>
            </a:r>
            <a:br>
              <a:rPr lang="en-US" dirty="0"/>
            </a:br>
            <a:endParaRPr dirty="0"/>
          </a:p>
        </p:txBody>
      </p:sp>
      <p:sp>
        <p:nvSpPr>
          <p:cNvPr id="196" name="Google Shape;196;p6"/>
          <p:cNvSpPr/>
          <p:nvPr/>
        </p:nvSpPr>
        <p:spPr>
          <a:xfrm>
            <a:off x="1542509" y="5274853"/>
            <a:ext cx="9106982" cy="510778"/>
          </a:xfrm>
          <a:prstGeom prst="roundRect">
            <a:avLst>
              <a:gd name="adj" fmla="val 16667"/>
            </a:avLst>
          </a:prstGeom>
          <a:solidFill>
            <a:srgbClr val="DFECEC"/>
          </a:solidFill>
          <a:ln>
            <a:noFill/>
          </a:ln>
        </p:spPr>
        <p:txBody>
          <a:bodyPr spcFirstLastPara="1" wrap="square" lIns="91425" tIns="91425" rIns="91425" bIns="91425" anchor="ctr" anchorCtr="0">
            <a:spAutoFit/>
          </a:bodyPr>
          <a:lstStyle/>
          <a:p>
            <a:pPr marL="0" marR="0" lvl="0" indent="0" algn="ctr" rtl="0">
              <a:spcBef>
                <a:spcPts val="0"/>
              </a:spcBef>
              <a:spcAft>
                <a:spcPts val="0"/>
              </a:spcAft>
              <a:buNone/>
            </a:pPr>
            <a:r>
              <a:rPr lang="en-US" sz="1800" dirty="0">
                <a:solidFill>
                  <a:srgbClr val="305250"/>
                </a:solidFill>
                <a:latin typeface="Arial"/>
                <a:ea typeface="Arial"/>
                <a:cs typeface="Arial"/>
                <a:sym typeface="Arial"/>
              </a:rPr>
              <a:t>**GCS important for predictive values relative to recovery </a:t>
            </a:r>
            <a:endParaRPr dirty="0"/>
          </a:p>
        </p:txBody>
      </p:sp>
    </p:spTree>
  </p:cSld>
  <p:clrMapOvr>
    <a:masterClrMapping/>
  </p:clrMapOvr>
</p:sld>
</file>

<file path=ppt/theme/theme1.xml><?xml version="1.0" encoding="utf-8"?>
<a:theme xmlns:a="http://schemas.openxmlformats.org/drawingml/2006/main" name="Damask">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cb399d-1c52-4bb5-ba1f-cbd02d27499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AD2D4BD9E81B4BA90F0447265E8081" ma:contentTypeVersion="14" ma:contentTypeDescription="Create a new document." ma:contentTypeScope="" ma:versionID="b28145ef129fcf2cd628f31c5bbbdf43">
  <xsd:schema xmlns:xsd="http://www.w3.org/2001/XMLSchema" xmlns:xs="http://www.w3.org/2001/XMLSchema" xmlns:p="http://schemas.microsoft.com/office/2006/metadata/properties" xmlns:ns3="b6cb399d-1c52-4bb5-ba1f-cbd02d27499d" xmlns:ns4="61847ed4-26b1-48c0-afaf-6b34438f7636" targetNamespace="http://schemas.microsoft.com/office/2006/metadata/properties" ma:root="true" ma:fieldsID="67fbb4242ed3526b0deb9310353c305e" ns3:_="" ns4:_="">
    <xsd:import namespace="b6cb399d-1c52-4bb5-ba1f-cbd02d27499d"/>
    <xsd:import namespace="61847ed4-26b1-48c0-afaf-6b34438f763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cb399d-1c52-4bb5-ba1f-cbd02d274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847ed4-26b1-48c0-afaf-6b34438f76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98185-3F5C-4689-B154-9A35FFFFA8ED}">
  <ds:schemaRefs>
    <ds:schemaRef ds:uri="http://purl.org/dc/terms/"/>
    <ds:schemaRef ds:uri="http://www.w3.org/XML/1998/namespace"/>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61847ed4-26b1-48c0-afaf-6b34438f7636"/>
    <ds:schemaRef ds:uri="b6cb399d-1c52-4bb5-ba1f-cbd02d27499d"/>
    <ds:schemaRef ds:uri="http://purl.org/dc/elements/1.1/"/>
  </ds:schemaRefs>
</ds:datastoreItem>
</file>

<file path=customXml/itemProps2.xml><?xml version="1.0" encoding="utf-8"?>
<ds:datastoreItem xmlns:ds="http://schemas.openxmlformats.org/officeDocument/2006/customXml" ds:itemID="{23FA33D9-0AF7-4618-ADBE-13125B8FE970}">
  <ds:schemaRefs>
    <ds:schemaRef ds:uri="http://schemas.microsoft.com/sharepoint/v3/contenttype/forms"/>
  </ds:schemaRefs>
</ds:datastoreItem>
</file>

<file path=customXml/itemProps3.xml><?xml version="1.0" encoding="utf-8"?>
<ds:datastoreItem xmlns:ds="http://schemas.openxmlformats.org/officeDocument/2006/customXml" ds:itemID="{2552C501-F631-4F4D-84CD-2978FF20A1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cb399d-1c52-4bb5-ba1f-cbd02d27499d"/>
    <ds:schemaRef ds:uri="61847ed4-26b1-48c0-afaf-6b34438f7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4354</TotalTime>
  <Words>2951</Words>
  <Application>Microsoft Office PowerPoint</Application>
  <PresentationFormat>Widescreen</PresentationFormat>
  <Paragraphs>321</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Black</vt:lpstr>
      <vt:lpstr>Arial,Sans-Serif</vt:lpstr>
      <vt:lpstr>Wingdings</vt:lpstr>
      <vt:lpstr>Damask</vt:lpstr>
      <vt:lpstr>WHAT YOU SEE IS WHAT YOU GET</vt:lpstr>
      <vt:lpstr>WHAT IS A CONCUSSION AND  WHAT IS HAPPENING IN THE BRAIN?</vt:lpstr>
      <vt:lpstr>WHAT IS A CONCUSSION AND  WHAT IS HAPPENING IN THE BRAIN?</vt:lpstr>
      <vt:lpstr>STATISTICS</vt:lpstr>
      <vt:lpstr>STATISTICS</vt:lpstr>
      <vt:lpstr>STATISTICS</vt:lpstr>
      <vt:lpstr>THE STATS ARE CONCLUSIVE</vt:lpstr>
      <vt:lpstr>DEFINITIONS AND POSITION STATEMENTS</vt:lpstr>
      <vt:lpstr> DEFINITIONS – TBI MILD, MODERATE, SEVERE </vt:lpstr>
      <vt:lpstr> DEFINITIONS – “PCS”  “PSPC” </vt:lpstr>
      <vt:lpstr> DEFINITIONS – Persistent Symptoms Post-Concussion </vt:lpstr>
      <vt:lpstr> DEFINITION/DISTINCTION – CTE </vt:lpstr>
      <vt:lpstr>DEFINITIONS –  SECOND IMPACT SYNDROME</vt:lpstr>
      <vt:lpstr>CONCUSSION SUB-TYPES</vt:lpstr>
      <vt:lpstr>AUTONOMIC DYSREGULATION</vt:lpstr>
      <vt:lpstr>AUTONOMIC DYSREGULATION</vt:lpstr>
      <vt:lpstr>AUTONOMIC DYSREGULATION</vt:lpstr>
      <vt:lpstr>INFLAMMATION/ENDOCRINE  DYSFUNCTION</vt:lpstr>
      <vt:lpstr>INFLAMMATORY/ENDOCRINE  DYSFUNCTION</vt:lpstr>
      <vt:lpstr>VISUAL AND VESTIBULAR</vt:lpstr>
      <vt:lpstr>VISUAL AND VESTIBULAR</vt:lpstr>
      <vt:lpstr>CERVICAL DYSFUNCTION</vt:lpstr>
      <vt:lpstr>CERVICAL DYSFUNCTION</vt:lpstr>
      <vt:lpstr>CERVICAL DYSFUNCTION</vt:lpstr>
      <vt:lpstr>PSYCHOLOGICAL</vt:lpstr>
      <vt:lpstr>PSYCHOLOGICAL</vt:lpstr>
      <vt:lpstr>THE INVISIBLE INJURY</vt:lpstr>
      <vt:lpstr>THE CHALLENGES</vt:lpstr>
      <vt:lpstr>ISOLATION IS NOT THE ANSWER</vt:lpstr>
      <vt:lpstr>AND MAY LEAD TO…</vt:lpstr>
      <vt:lpstr>CONSIDERATIONS</vt:lpstr>
      <vt:lpstr>CONSIDERATIONS</vt:lpstr>
      <vt:lpstr>THE SOLUTION</vt:lpstr>
      <vt:lpstr>SYMPTOM SPECIFIC TREATMENTS</vt:lpstr>
      <vt:lpstr>PowerPoint Presentation</vt:lpstr>
      <vt:lpstr>DIAGNOSTIC TOOLS</vt:lpstr>
      <vt:lpstr>PowerPoint Presentation</vt:lpstr>
      <vt:lpstr>PowerPoint Presentation</vt:lpstr>
      <vt:lpstr>PEARLS FOR THE AUDIENCE</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SEE IS WHAT YOU GET</dc:title>
  <dc:creator>Kaylea Lenarz</dc:creator>
  <cp:lastModifiedBy>Shawn Aulgur</cp:lastModifiedBy>
  <cp:revision>37</cp:revision>
  <dcterms:created xsi:type="dcterms:W3CDTF">2024-02-23T16:46:59Z</dcterms:created>
  <dcterms:modified xsi:type="dcterms:W3CDTF">2024-04-09T13:14:19Z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0x010100EEAD2D4BD9E81B4BA90F0447265E8081</vt:lpwstr>
  </property>
</Properties>
</file>